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entation.xml" ContentType="application/vnd.openxmlformats-officedocument.presentationml.presentation.main+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0" r:id="rId1"/>
  </p:sldMasterIdLst>
  <p:sldIdLst>
    <p:sldId id="256" r:id="rId2"/>
    <p:sldId id="257" r:id="rId3"/>
    <p:sldId id="258" r:id="rId4"/>
    <p:sldId id="260" r:id="rId5"/>
    <p:sldId id="264" r:id="rId6"/>
    <p:sldId id="271" r:id="rId7"/>
    <p:sldId id="270" r:id="rId8"/>
    <p:sldId id="259" r:id="rId9"/>
    <p:sldId id="267" r:id="rId10"/>
    <p:sldId id="265" r:id="rId11"/>
    <p:sldId id="268" r:id="rId12"/>
    <p:sldId id="269" r:id="rId13"/>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76"/>
  </p:normalViewPr>
  <p:slideViewPr>
    <p:cSldViewPr snapToGrid="0" snapToObjects="1">
      <p:cViewPr varScale="1">
        <p:scale>
          <a:sx n="106" d="100"/>
          <a:sy n="106" d="100"/>
        </p:scale>
        <p:origin x="552"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913923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67849" y="762000"/>
            <a:ext cx="2924556"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569" y="1298448"/>
            <a:ext cx="7313295" cy="3255264"/>
          </a:xfrm>
        </p:spPr>
        <p:txBody>
          <a:bodyPr anchor="b">
            <a:normAutofit/>
          </a:bodyPr>
          <a:lstStyle>
            <a:lvl1pPr algn="l">
              <a:defRPr sz="5898"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099729" y="4670246"/>
            <a:ext cx="7313295" cy="914400"/>
          </a:xfrm>
        </p:spPr>
        <p:txBody>
          <a:bodyPr anchor="t">
            <a:normAutofit/>
          </a:bodyPr>
          <a:lstStyle>
            <a:lvl1pPr marL="0" indent="0" algn="l">
              <a:buNone/>
              <a:defRPr sz="2199" cap="none" spc="0" baseline="0">
                <a:solidFill>
                  <a:schemeClr val="accent1">
                    <a:lumMod val="20000"/>
                    <a:lumOff val="80000"/>
                  </a:schemeClr>
                </a:solidFill>
              </a:defRPr>
            </a:lvl1pPr>
            <a:lvl2pPr marL="457063" indent="0" algn="ctr">
              <a:buNone/>
              <a:defRPr sz="2199"/>
            </a:lvl2pPr>
            <a:lvl3pPr marL="914126" indent="0" algn="ctr">
              <a:buNone/>
              <a:defRPr sz="2199"/>
            </a:lvl3pPr>
            <a:lvl4pPr marL="1371189" indent="0" algn="ctr">
              <a:buNone/>
              <a:defRPr sz="1999"/>
            </a:lvl4pPr>
            <a:lvl5pPr marL="1828251" indent="0" algn="ctr">
              <a:buNone/>
              <a:defRPr sz="1999"/>
            </a:lvl5pPr>
            <a:lvl6pPr marL="2285314" indent="0" algn="ctr">
              <a:buNone/>
              <a:defRPr sz="1999"/>
            </a:lvl6pPr>
            <a:lvl7pPr marL="2742377" indent="0" algn="ctr">
              <a:buNone/>
              <a:defRPr sz="1999"/>
            </a:lvl7pPr>
            <a:lvl8pPr marL="3199440" indent="0" algn="ctr">
              <a:buNone/>
              <a:defRPr sz="1999"/>
            </a:lvl8pPr>
            <a:lvl9pPr marL="3656503" indent="0" algn="ctr">
              <a:buNone/>
              <a:defRPr sz="199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9454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6/11/25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6953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0901" y="990600"/>
            <a:ext cx="2818666"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6905" y="868680"/>
            <a:ext cx="7313295"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6/11/25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386401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649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6905" y="1298448"/>
            <a:ext cx="7313295" cy="3255264"/>
          </a:xfrm>
        </p:spPr>
        <p:txBody>
          <a:bodyPr anchor="b">
            <a:normAutofit/>
          </a:bodyPr>
          <a:lstStyle>
            <a:lvl1pPr>
              <a:defRPr sz="5898"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5188" y="4672584"/>
            <a:ext cx="7313295" cy="914400"/>
          </a:xfrm>
        </p:spPr>
        <p:txBody>
          <a:bodyPr anchor="t">
            <a:normAutofit/>
          </a:bodyPr>
          <a:lstStyle>
            <a:lvl1pPr marL="0" indent="0">
              <a:buNone/>
              <a:defRPr sz="2199" cap="none" spc="0" baseline="0">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6/11/25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80725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6905" y="868680"/>
            <a:ext cx="3473815" cy="512064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6084" y="868680"/>
            <a:ext cx="3473815" cy="512064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BCAD085-E8A6-8845-BD4E-CB4CCA059FC4}" type="datetimeFigureOut">
              <a:rPr lang="en-US" smtClean="0"/>
              <a:t>6/11/25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35297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6905" y="1023586"/>
            <a:ext cx="3473815" cy="807720"/>
          </a:xfrm>
        </p:spPr>
        <p:txBody>
          <a:bodyPr anchor="b">
            <a:normAutofit/>
          </a:bodyPr>
          <a:lstStyle>
            <a:lvl1pPr marL="0" indent="0">
              <a:spcBef>
                <a:spcPts val="0"/>
              </a:spcBef>
              <a:buNone/>
              <a:defRPr sz="1999" b="1">
                <a:solidFill>
                  <a:schemeClr val="tx1">
                    <a:lumMod val="65000"/>
                    <a:lumOff val="3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3866905" y="1930936"/>
            <a:ext cx="3473815" cy="402336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6427" y="1023587"/>
            <a:ext cx="3473815" cy="813171"/>
          </a:xfrm>
        </p:spPr>
        <p:txBody>
          <a:bodyPr anchor="b">
            <a:normAutofit/>
          </a:bodyPr>
          <a:lstStyle>
            <a:lvl1pPr marL="0" indent="0">
              <a:spcBef>
                <a:spcPts val="0"/>
              </a:spcBef>
              <a:buNone/>
              <a:defRPr sz="1999" b="1">
                <a:solidFill>
                  <a:schemeClr val="tx1">
                    <a:lumMod val="65000"/>
                    <a:lumOff val="35000"/>
                  </a:schemeClr>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6427" y="1930936"/>
            <a:ext cx="3473815" cy="402336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BCAD085-E8A6-8845-BD4E-CB4CCA059FC4}" type="datetimeFigureOut">
              <a:rPr lang="en-US" smtClean="0"/>
              <a:t>6/11/25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83589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BCAD085-E8A6-8845-BD4E-CB4CCA059FC4}" type="datetimeFigureOut">
              <a:rPr lang="en-US" smtClean="0"/>
              <a:t>6/11/25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62393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CAD085-E8A6-8845-BD4E-CB4CCA059FC4}" type="datetimeFigureOut">
              <a:rPr lang="en-US" smtClean="0"/>
              <a:t>6/11/25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02494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65" y="1143000"/>
            <a:ext cx="2833902" cy="2377440"/>
          </a:xfrm>
        </p:spPr>
        <p:txBody>
          <a:bodyPr anchor="b">
            <a:normAutofit/>
          </a:bodyPr>
          <a:lstStyle>
            <a:lvl1pPr>
              <a:defRPr sz="3199" b="0" baseline="0"/>
            </a:lvl1pPr>
          </a:lstStyle>
          <a:p>
            <a:r>
              <a:rPr lang="en-US"/>
              <a:t>Click to edit Master title style</a:t>
            </a:r>
            <a:endParaRPr lang="en-US" dirty="0"/>
          </a:p>
        </p:txBody>
      </p:sp>
      <p:sp>
        <p:nvSpPr>
          <p:cNvPr id="3" name="Content Placeholder 2"/>
          <p:cNvSpPr>
            <a:spLocks noGrp="1"/>
          </p:cNvSpPr>
          <p:nvPr>
            <p:ph idx="1"/>
          </p:nvPr>
        </p:nvSpPr>
        <p:spPr>
          <a:xfrm>
            <a:off x="3866905" y="868680"/>
            <a:ext cx="7313295" cy="5120640"/>
          </a:xfrm>
        </p:spPr>
        <p:txBody>
          <a:bodyPr/>
          <a:lstStyle>
            <a:lvl1pPr>
              <a:defRPr sz="1999"/>
            </a:lvl1pPr>
            <a:lvl2pPr>
              <a:defRPr sz="1799"/>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5965" y="3494176"/>
            <a:ext cx="2833902" cy="2321990"/>
          </a:xfrm>
        </p:spPr>
        <p:txBody>
          <a:bodyPr anchor="t">
            <a:normAutofit/>
          </a:bodyPr>
          <a:lstStyle>
            <a:lvl1pPr marL="0" indent="0">
              <a:lnSpc>
                <a:spcPct val="100000"/>
              </a:lnSpc>
              <a:buNone/>
              <a:defRPr sz="1400">
                <a:solidFill>
                  <a:srgbClr val="FFFFFF"/>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BCAD085-E8A6-8845-BD4E-CB4CCA059FC4}" type="datetimeFigureOut">
              <a:rPr lang="en-US" smtClean="0"/>
              <a:t>6/11/25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1860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65" y="1143000"/>
            <a:ext cx="2833902" cy="2377440"/>
          </a:xfrm>
        </p:spPr>
        <p:txBody>
          <a:bodyPr anchor="b">
            <a:normAutofit/>
          </a:bodyPr>
          <a:lstStyle>
            <a:lvl1pPr>
              <a:defRPr sz="31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69714" y="767419"/>
            <a:ext cx="8113117" cy="5330952"/>
          </a:xfrm>
          <a:solidFill>
            <a:schemeClr val="bg1">
              <a:lumMod val="75000"/>
            </a:schemeClr>
          </a:solidFill>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endParaRPr lang="en-US" dirty="0"/>
          </a:p>
        </p:txBody>
      </p:sp>
      <p:sp>
        <p:nvSpPr>
          <p:cNvPr id="4" name="Text Placeholder 3"/>
          <p:cNvSpPr>
            <a:spLocks noGrp="1"/>
          </p:cNvSpPr>
          <p:nvPr>
            <p:ph type="body" sz="half" idx="2"/>
          </p:nvPr>
        </p:nvSpPr>
        <p:spPr>
          <a:xfrm>
            <a:off x="255965" y="3493008"/>
            <a:ext cx="2833902" cy="2322576"/>
          </a:xfrm>
        </p:spPr>
        <p:txBody>
          <a:bodyPr anchor="t">
            <a:normAutofit/>
          </a:bodyPr>
          <a:lstStyle>
            <a:lvl1pPr marL="0" indent="0">
              <a:lnSpc>
                <a:spcPct val="100000"/>
              </a:lnSpc>
              <a:buNone/>
              <a:defRPr sz="1400">
                <a:solidFill>
                  <a:srgbClr val="FFFFFF"/>
                </a:solidFill>
              </a:defRPr>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BCAD085-E8A6-8845-BD4E-CB4CCA059FC4}" type="datetimeFigureOut">
              <a:rPr lang="en-US" smtClean="0"/>
              <a:t>6/11/25</a:t>
            </a:fld>
            <a:endParaRPr lang="en-US"/>
          </a:p>
        </p:txBody>
      </p:sp>
      <p:sp>
        <p:nvSpPr>
          <p:cNvPr id="9" name="Footer Placeholder 8"/>
          <p:cNvSpPr>
            <a:spLocks noGrp="1"/>
          </p:cNvSpPr>
          <p:nvPr>
            <p:ph type="ftr" sz="quarter" idx="11"/>
          </p:nvPr>
        </p:nvSpPr>
        <p:spPr>
          <a:xfrm>
            <a:off x="3498190" y="6356351"/>
            <a:ext cx="5909978" cy="365125"/>
          </a:xfrm>
        </p:spPr>
        <p:txBody>
          <a:bodyPr/>
          <a:lstStyle/>
          <a:p>
            <a:endParaRPr lang="en-US" dirty="0"/>
          </a:p>
        </p:txBody>
      </p:sp>
      <p:sp>
        <p:nvSpPr>
          <p:cNvPr id="10" name="Slide Number Placeholder 9"/>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72930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853" y="1123838"/>
            <a:ext cx="2946714"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2787" y="758952"/>
            <a:ext cx="3839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8260" y="864108"/>
            <a:ext cx="7313295"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396" y="6356351"/>
            <a:ext cx="2742486"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BCAD085-E8A6-8845-BD4E-CB4CCA059FC4}" type="datetimeFigureOut">
              <a:rPr lang="en-US" smtClean="0"/>
              <a:t>6/11/25</a:t>
            </a:fld>
            <a:endParaRPr lang="en-US"/>
          </a:p>
        </p:txBody>
      </p:sp>
      <p:sp>
        <p:nvSpPr>
          <p:cNvPr id="5" name="Footer Placeholder 4"/>
          <p:cNvSpPr>
            <a:spLocks noGrp="1"/>
          </p:cNvSpPr>
          <p:nvPr>
            <p:ph type="ftr" sz="quarter" idx="3"/>
          </p:nvPr>
        </p:nvSpPr>
        <p:spPr>
          <a:xfrm>
            <a:off x="3868261" y="6356351"/>
            <a:ext cx="5909978"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1366" y="6356351"/>
            <a:ext cx="1530528" cy="365125"/>
          </a:xfrm>
          <a:prstGeom prst="rect">
            <a:avLst/>
          </a:prstGeom>
        </p:spPr>
        <p:txBody>
          <a:bodyPr vert="horz" lIns="91440" tIns="45720" rIns="91440" bIns="45720" rtlCol="0" anchor="ctr"/>
          <a:lstStyle>
            <a:lvl1pPr algn="r">
              <a:defRPr sz="1200" b="1">
                <a:solidFill>
                  <a:schemeClr val="accent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601135341"/>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126" rtl="0" eaLnBrk="1" latinLnBrk="0" hangingPunct="1">
        <a:lnSpc>
          <a:spcPct val="90000"/>
        </a:lnSpc>
        <a:spcBef>
          <a:spcPct val="0"/>
        </a:spcBef>
        <a:buNone/>
        <a:defRPr sz="3599" kern="1200" spc="-60" baseline="0">
          <a:solidFill>
            <a:srgbClr val="FFFFFF"/>
          </a:solidFill>
          <a:latin typeface="+mj-lt"/>
          <a:ea typeface="+mj-ea"/>
          <a:cs typeface="+mj-cs"/>
        </a:defRPr>
      </a:lvl1pPr>
    </p:titleStyle>
    <p:bodyStyle>
      <a:lvl1pPr marL="182825" indent="-182825" algn="l" defTabSz="914126" rtl="0" eaLnBrk="1" latinLnBrk="0" hangingPunct="1">
        <a:lnSpc>
          <a:spcPct val="90000"/>
        </a:lnSpc>
        <a:spcBef>
          <a:spcPts val="1200"/>
        </a:spcBef>
        <a:buClr>
          <a:schemeClr val="accent1"/>
        </a:buClr>
        <a:buFont typeface="Wingdings 2" pitchFamily="18" charset="2"/>
        <a:buChar char=""/>
        <a:defRPr sz="1999" kern="1200">
          <a:solidFill>
            <a:schemeClr val="tx1">
              <a:lumMod val="65000"/>
              <a:lumOff val="35000"/>
            </a:schemeClr>
          </a:solidFill>
          <a:latin typeface="+mn-lt"/>
          <a:ea typeface="+mn-ea"/>
          <a:cs typeface="+mn-cs"/>
        </a:defRPr>
      </a:lvl1pPr>
      <a:lvl2pPr marL="685594" indent="-182825" algn="l" defTabSz="914126" rtl="0" eaLnBrk="1" latinLnBrk="0" hangingPunct="1">
        <a:lnSpc>
          <a:spcPct val="90000"/>
        </a:lnSpc>
        <a:spcBef>
          <a:spcPts val="250"/>
        </a:spcBef>
        <a:spcAft>
          <a:spcPts val="250"/>
        </a:spcAft>
        <a:buClr>
          <a:schemeClr val="accent1"/>
        </a:buClr>
        <a:buFont typeface="Wingdings 2" pitchFamily="18" charset="2"/>
        <a:buChar char=""/>
        <a:defRPr sz="1799" kern="1200">
          <a:solidFill>
            <a:schemeClr val="tx1">
              <a:lumMod val="65000"/>
              <a:lumOff val="35000"/>
            </a:schemeClr>
          </a:solidFill>
          <a:latin typeface="+mn-lt"/>
          <a:ea typeface="+mn-ea"/>
          <a:cs typeface="+mn-cs"/>
        </a:defRPr>
      </a:lvl2pPr>
      <a:lvl3pPr marL="1142657" indent="-182825" algn="l" defTabSz="914126"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599720" indent="-182825"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6783" indent="-182825"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3846" indent="-228531"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0908" indent="-228531"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7971" indent="-228531"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5034" indent="-228531" algn="l" defTabSz="914126"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contracosta.news/2023/09/18/bill-to-protect-low-income-homeowners-from-skyrocketing-hoa-fees-heads-to-the-governors-desk/" TargetMode="External"/><Relationship Id="rId2" Type="http://schemas.openxmlformats.org/officeDocument/2006/relationships/hyperlink" Target="https://www.sf.gov/reports--august-2024--below-market-rate-bmr-ownership-programs" TargetMode="External"/><Relationship Id="rId1" Type="http://schemas.openxmlformats.org/officeDocument/2006/relationships/slideLayout" Target="../slideLayouts/slideLayout7.xml"/><Relationship Id="rId5" Type="http://schemas.openxmlformats.org/officeDocument/2006/relationships/hyperlink" Target="https://nonprofithousing.org/contra-costa-news-bill-to-protect-low-income-homeowners-from-skyrocketing-hoa-fees-heads-to-the-governors-desk/" TargetMode="External"/><Relationship Id="rId4" Type="http://schemas.openxmlformats.org/officeDocument/2006/relationships/hyperlink" Target="https://leginfo.legislature.ca.gov/faces/billNavClient.xhtml?bill_id=202320240AB57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914400" y="1371600"/>
            <a:ext cx="10360152" cy="1828800"/>
          </a:xfrm>
          <a:prstGeom prst="rect">
            <a:avLst/>
          </a:prstGeom>
          <a:noFill/>
        </p:spPr>
        <p:txBody>
          <a:bodyPr wrap="none">
            <a:spAutoFit/>
          </a:bodyPr>
          <a:lstStyle/>
          <a:p>
            <a:pPr>
              <a:defRPr sz="4400" b="1"/>
            </a:pPr>
            <a:r>
              <a:t>"Affordable" In Name Only</a:t>
            </a:r>
          </a:p>
        </p:txBody>
      </p:sp>
      <p:sp>
        <p:nvSpPr>
          <p:cNvPr id="3" name="TextBox 2"/>
          <p:cNvSpPr txBox="1"/>
          <p:nvPr/>
        </p:nvSpPr>
        <p:spPr>
          <a:xfrm>
            <a:off x="914400" y="2743200"/>
            <a:ext cx="11197104" cy="523220"/>
          </a:xfrm>
          <a:prstGeom prst="rect">
            <a:avLst/>
          </a:prstGeom>
          <a:noFill/>
        </p:spPr>
        <p:txBody>
          <a:bodyPr wrap="none">
            <a:spAutoFit/>
          </a:bodyPr>
          <a:lstStyle/>
          <a:p>
            <a:pPr>
              <a:defRPr sz="2800"/>
            </a:pPr>
            <a:r>
              <a:rPr dirty="0"/>
              <a:t>How Unregulated HOA Fees </a:t>
            </a:r>
            <a:r>
              <a:rPr lang="en-US" dirty="0"/>
              <a:t>Risk </a:t>
            </a:r>
            <a:r>
              <a:rPr dirty="0"/>
              <a:t>Displacing Deed-Restricted Homeowners</a:t>
            </a:r>
          </a:p>
        </p:txBody>
      </p:sp>
      <p:sp>
        <p:nvSpPr>
          <p:cNvPr id="4" name="TextBox 3"/>
          <p:cNvSpPr txBox="1"/>
          <p:nvPr/>
        </p:nvSpPr>
        <p:spPr>
          <a:xfrm>
            <a:off x="914400" y="3840480"/>
            <a:ext cx="5332742" cy="923330"/>
          </a:xfrm>
          <a:prstGeom prst="rect">
            <a:avLst/>
          </a:prstGeom>
          <a:noFill/>
        </p:spPr>
        <p:txBody>
          <a:bodyPr wrap="none">
            <a:spAutoFit/>
          </a:bodyPr>
          <a:lstStyle/>
          <a:p>
            <a:r>
              <a:rPr lang="en-US" dirty="0"/>
              <a:t>Housing Affordability Special Legislative Commission </a:t>
            </a:r>
          </a:p>
          <a:p>
            <a:r>
              <a:rPr dirty="0"/>
              <a:t>June 12, 2025</a:t>
            </a:r>
          </a:p>
          <a:p>
            <a:r>
              <a:rPr dirty="0"/>
              <a:t>Prepared by: Lydia (Leigh) Curtin Wilding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
            <a:ext cx="10972800" cy="914400"/>
          </a:xfrm>
          <a:prstGeom prst="rect">
            <a:avLst/>
          </a:prstGeom>
          <a:noFill/>
        </p:spPr>
        <p:txBody>
          <a:bodyPr wrap="none">
            <a:spAutoFit/>
          </a:bodyPr>
          <a:lstStyle/>
          <a:p>
            <a:pPr>
              <a:defRPr sz="3000" b="1"/>
            </a:pPr>
            <a:r>
              <a:t>Other States Have Successfully Addressed These Issues</a:t>
            </a:r>
          </a:p>
        </p:txBody>
      </p:sp>
      <p:sp>
        <p:nvSpPr>
          <p:cNvPr id="3" name="Rectangle 2"/>
          <p:cNvSpPr/>
          <p:nvPr/>
        </p:nvSpPr>
        <p:spPr>
          <a:xfrm>
            <a:off x="457200" y="1051560"/>
            <a:ext cx="11247120" cy="2377440"/>
          </a:xfrm>
          <a:prstGeom prst="rect">
            <a:avLst/>
          </a:prstGeom>
          <a:solidFill>
            <a:srgbClr val="F0FFF4"/>
          </a:solidFill>
          <a:ln w="38100">
            <a:solidFill>
              <a:srgbClr val="27AE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2000" b="1"/>
            </a:pPr>
            <a:r>
              <a:rPr dirty="0"/>
              <a:t>🟢 </a:t>
            </a:r>
            <a:r>
              <a:rPr dirty="0">
                <a:solidFill>
                  <a:schemeClr val="tx1"/>
                </a:solidFill>
              </a:rPr>
              <a:t>San Francisco, California (2014 &amp; 2023 Updates)</a:t>
            </a:r>
          </a:p>
          <a:p>
            <a:pPr>
              <a:defRPr sz="1600"/>
            </a:pPr>
            <a:r>
              <a:rPr dirty="0">
                <a:solidFill>
                  <a:schemeClr val="tx1"/>
                </a:solidFill>
              </a:rPr>
              <a:t>• </a:t>
            </a:r>
            <a:r>
              <a:rPr lang="en-US" dirty="0">
                <a:solidFill>
                  <a:schemeClr val="tx1"/>
                </a:solidFill>
              </a:rPr>
              <a:t>Capped HOA fees for Below Market Rate (BMR) units </a:t>
            </a:r>
            <a:r>
              <a:rPr dirty="0">
                <a:solidFill>
                  <a:schemeClr val="tx1"/>
                </a:solidFill>
              </a:rPr>
              <a:t>at $200/month unless approved by </a:t>
            </a:r>
            <a:r>
              <a:rPr lang="en-US" dirty="0">
                <a:solidFill>
                  <a:schemeClr val="tx1"/>
                </a:solidFill>
              </a:rPr>
              <a:t>the city’s housing office (</a:t>
            </a:r>
            <a:r>
              <a:rPr dirty="0">
                <a:solidFill>
                  <a:schemeClr val="tx1"/>
                </a:solidFill>
              </a:rPr>
              <a:t>MOHCD</a:t>
            </a:r>
            <a:r>
              <a:rPr lang="en-US" dirty="0">
                <a:solidFill>
                  <a:schemeClr val="tx1"/>
                </a:solidFill>
              </a:rPr>
              <a:t>)</a:t>
            </a:r>
            <a:endParaRPr dirty="0">
              <a:solidFill>
                <a:schemeClr val="tx1"/>
              </a:solidFill>
            </a:endParaRPr>
          </a:p>
          <a:p>
            <a:pPr>
              <a:defRPr sz="1600"/>
            </a:pPr>
            <a:r>
              <a:rPr dirty="0">
                <a:solidFill>
                  <a:schemeClr val="tx1"/>
                </a:solidFill>
              </a:rPr>
              <a:t>• </a:t>
            </a:r>
            <a:r>
              <a:rPr lang="en-US" dirty="0">
                <a:solidFill>
                  <a:schemeClr val="tx1"/>
                </a:solidFill>
              </a:rPr>
              <a:t>City provides external oversight, audits, and enforces affordability rules</a:t>
            </a:r>
            <a:endParaRPr dirty="0">
              <a:solidFill>
                <a:schemeClr val="tx1"/>
              </a:solidFill>
            </a:endParaRPr>
          </a:p>
          <a:p>
            <a:pPr>
              <a:defRPr sz="1600"/>
            </a:pPr>
            <a:r>
              <a:rPr dirty="0">
                <a:solidFill>
                  <a:schemeClr val="tx1"/>
                </a:solidFill>
              </a:rPr>
              <a:t>• </a:t>
            </a:r>
            <a:r>
              <a:rPr lang="en-US" dirty="0">
                <a:solidFill>
                  <a:schemeClr val="tx1"/>
                </a:solidFill>
              </a:rPr>
              <a:t>State law, </a:t>
            </a:r>
            <a:r>
              <a:rPr dirty="0">
                <a:solidFill>
                  <a:schemeClr val="tx1"/>
                </a:solidFill>
              </a:rPr>
              <a:t>Davis-Stirling Act</a:t>
            </a:r>
            <a:r>
              <a:rPr lang="en-US" dirty="0">
                <a:solidFill>
                  <a:schemeClr val="tx1"/>
                </a:solidFill>
              </a:rPr>
              <a:t>, requires reserve studies and transparent budgeting</a:t>
            </a:r>
          </a:p>
          <a:p>
            <a:pPr>
              <a:defRPr sz="1600"/>
            </a:pPr>
            <a:endParaRPr dirty="0">
              <a:solidFill>
                <a:schemeClr val="tx1"/>
              </a:solidFill>
            </a:endParaRPr>
          </a:p>
          <a:p>
            <a:pPr>
              <a:defRPr sz="1600"/>
            </a:pPr>
            <a:r>
              <a:rPr dirty="0">
                <a:solidFill>
                  <a:schemeClr val="tx1"/>
                </a:solidFill>
              </a:rPr>
              <a:t>• </a:t>
            </a:r>
            <a:r>
              <a:rPr lang="en-US" dirty="0">
                <a:solidFill>
                  <a:schemeClr val="tx1"/>
                </a:solidFill>
              </a:rPr>
              <a:t>Assemblyman Matt Haney (bill sponsor): </a:t>
            </a:r>
            <a:r>
              <a:rPr lang="en-US" b="1" i="1" dirty="0">
                <a:solidFill>
                  <a:schemeClr val="tx1"/>
                </a:solidFill>
              </a:rPr>
              <a:t>"There is a clear deficiency in our current policy that we have a maximum on how much people have to pay for their mortgage in below-market rate programs, but no limitations on how much their HOA fees can increase by. Uncontrolled HOA fee increases can make BMR homeowners unable to afford their homes, even with manageable mortgage payments.” </a:t>
            </a:r>
            <a:r>
              <a:rPr lang="en-US" dirty="0">
                <a:solidFill>
                  <a:schemeClr val="tx1"/>
                </a:solidFill>
              </a:rPr>
              <a:t>(Contra Costa News, 2023)</a:t>
            </a:r>
            <a:endParaRPr i="1" dirty="0">
              <a:solidFill>
                <a:schemeClr val="tx1"/>
              </a:solidFill>
            </a:endParaRPr>
          </a:p>
        </p:txBody>
      </p:sp>
      <p:sp>
        <p:nvSpPr>
          <p:cNvPr id="4" name="Rectangle 3"/>
          <p:cNvSpPr/>
          <p:nvPr/>
        </p:nvSpPr>
        <p:spPr>
          <a:xfrm>
            <a:off x="457200" y="3657600"/>
            <a:ext cx="11247120" cy="1645920"/>
          </a:xfrm>
          <a:prstGeom prst="rect">
            <a:avLst/>
          </a:prstGeom>
          <a:solidFill>
            <a:srgbClr val="F0FFF4"/>
          </a:solidFill>
          <a:ln w="38100">
            <a:solidFill>
              <a:srgbClr val="27AE6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2000" b="1"/>
            </a:pPr>
            <a:r>
              <a:rPr dirty="0"/>
              <a:t>🟢 </a:t>
            </a:r>
            <a:r>
              <a:rPr dirty="0">
                <a:solidFill>
                  <a:schemeClr val="tx1"/>
                </a:solidFill>
              </a:rPr>
              <a:t>California Statewide (AB 572, 2023)</a:t>
            </a:r>
          </a:p>
          <a:p>
            <a:pPr>
              <a:defRPr sz="1600"/>
            </a:pPr>
            <a:r>
              <a:rPr dirty="0">
                <a:solidFill>
                  <a:schemeClr val="tx1"/>
                </a:solidFill>
              </a:rPr>
              <a:t>• Caps </a:t>
            </a:r>
            <a:r>
              <a:rPr lang="en-US" dirty="0">
                <a:solidFill>
                  <a:schemeClr val="tx1"/>
                </a:solidFill>
              </a:rPr>
              <a:t>annual </a:t>
            </a:r>
            <a:r>
              <a:rPr dirty="0">
                <a:solidFill>
                  <a:schemeClr val="tx1"/>
                </a:solidFill>
              </a:rPr>
              <a:t>HOA fee increases for </a:t>
            </a:r>
            <a:r>
              <a:rPr lang="en-US" dirty="0">
                <a:solidFill>
                  <a:schemeClr val="tx1"/>
                </a:solidFill>
              </a:rPr>
              <a:t>deed-restricted BMR units at 5% plus the rate of inflation, or 10% (whichever is less) </a:t>
            </a:r>
          </a:p>
          <a:p>
            <a:pPr>
              <a:defRPr sz="1600"/>
            </a:pPr>
            <a:r>
              <a:rPr lang="en-US" dirty="0">
                <a:solidFill>
                  <a:schemeClr val="tx1"/>
                </a:solidFill>
              </a:rPr>
              <a:t> </a:t>
            </a:r>
            <a:r>
              <a:rPr dirty="0">
                <a:solidFill>
                  <a:schemeClr val="tx1"/>
                </a:solidFill>
              </a:rPr>
              <a:t>• Requires </a:t>
            </a:r>
            <a:r>
              <a:rPr lang="en-US" dirty="0">
                <a:solidFill>
                  <a:schemeClr val="tx1"/>
                </a:solidFill>
              </a:rPr>
              <a:t>clear, up-front </a:t>
            </a:r>
            <a:r>
              <a:rPr dirty="0">
                <a:solidFill>
                  <a:schemeClr val="tx1"/>
                </a:solidFill>
              </a:rPr>
              <a:t>disclosure of all potential</a:t>
            </a:r>
            <a:r>
              <a:rPr lang="en-US" dirty="0">
                <a:solidFill>
                  <a:schemeClr val="tx1"/>
                </a:solidFill>
              </a:rPr>
              <a:t> increases during home purchase</a:t>
            </a:r>
            <a:endParaRPr dirty="0">
              <a:solidFill>
                <a:schemeClr val="tx1"/>
              </a:solidFill>
            </a:endParaRPr>
          </a:p>
          <a:p>
            <a:pPr>
              <a:defRPr sz="1600"/>
            </a:pPr>
            <a:r>
              <a:rPr dirty="0">
                <a:solidFill>
                  <a:schemeClr val="tx1"/>
                </a:solidFill>
              </a:rPr>
              <a:t>• Establishes </a:t>
            </a:r>
            <a:r>
              <a:rPr b="1" dirty="0">
                <a:solidFill>
                  <a:schemeClr val="tx1"/>
                </a:solidFill>
              </a:rPr>
              <a:t>hardship protections </a:t>
            </a:r>
            <a:r>
              <a:rPr dirty="0">
                <a:solidFill>
                  <a:schemeClr val="tx1"/>
                </a:solidFill>
              </a:rPr>
              <a:t>for income-qualified owners</a:t>
            </a:r>
            <a:r>
              <a:rPr lang="en-US" dirty="0">
                <a:solidFill>
                  <a:schemeClr val="tx1"/>
                </a:solidFill>
              </a:rPr>
              <a:t>, to they’re not forced into foreclosure by fee hikes</a:t>
            </a:r>
            <a:endParaRPr dirty="0">
              <a:solidFill>
                <a:schemeClr val="tx1"/>
              </a:solidFill>
            </a:endParaRPr>
          </a:p>
        </p:txBody>
      </p:sp>
      <p:sp>
        <p:nvSpPr>
          <p:cNvPr id="5" name="TextBox 4">
            <a:extLst>
              <a:ext uri="{FF2B5EF4-FFF2-40B4-BE49-F238E27FC236}">
                <a16:creationId xmlns:a16="http://schemas.microsoft.com/office/drawing/2014/main" id="{7C30D00E-AF71-33F8-2A52-1AC1567F6781}"/>
              </a:ext>
            </a:extLst>
          </p:cNvPr>
          <p:cNvSpPr txBox="1"/>
          <p:nvPr/>
        </p:nvSpPr>
        <p:spPr>
          <a:xfrm>
            <a:off x="830179" y="5715000"/>
            <a:ext cx="9841832" cy="1569660"/>
          </a:xfrm>
          <a:prstGeom prst="rect">
            <a:avLst/>
          </a:prstGeom>
          <a:noFill/>
        </p:spPr>
        <p:txBody>
          <a:bodyPr wrap="square" rtlCol="0">
            <a:spAutoFit/>
          </a:bodyPr>
          <a:lstStyle/>
          <a:p>
            <a:r>
              <a:rPr lang="en-US" sz="1200" dirty="0"/>
              <a:t>Sources: </a:t>
            </a:r>
            <a:r>
              <a:rPr lang="en-US" sz="1200" dirty="0">
                <a:hlinkClick r:id="rId2"/>
              </a:rPr>
              <a:t>https://www.sf.gov/reports--august-2024--below-market-rate-bmr-ownership-programs</a:t>
            </a:r>
            <a:endParaRPr lang="en-US" sz="1200" dirty="0"/>
          </a:p>
          <a:p>
            <a:r>
              <a:rPr lang="en-US" sz="1200" dirty="0">
                <a:hlinkClick r:id="rId3"/>
              </a:rPr>
              <a:t>https://contracosta.news/2023/09/18/bill-to-protect-low-income-homeowners-from-skyrocketing-hoa-fees-heads-to-the-governors-desk/</a:t>
            </a:r>
            <a:r>
              <a:rPr lang="en-US" sz="1200" dirty="0"/>
              <a:t> </a:t>
            </a:r>
            <a:r>
              <a:rPr lang="en-US" sz="1200" dirty="0">
                <a:hlinkClick r:id="rId4"/>
              </a:rPr>
              <a:t>https://leginfo.legislature.ca.gov/faces/billNavClient.xhtml?bill_id=202320240AB572</a:t>
            </a:r>
            <a:endParaRPr lang="en-US" sz="1200" dirty="0"/>
          </a:p>
          <a:p>
            <a:r>
              <a:rPr lang="en-US" sz="1200" dirty="0">
                <a:hlinkClick r:id="rId5"/>
              </a:rPr>
              <a:t>https://nonprofithousing.org/contra-costa-news-bill-to-protect-low-income-homeowners-from-skyrocketing-hoa-fees-heads-to-the-governors-desk/</a:t>
            </a:r>
            <a:endParaRPr lang="en-US" sz="1200" dirty="0"/>
          </a:p>
          <a:p>
            <a:endParaRPr lang="en-US" sz="1200" dirty="0"/>
          </a:p>
          <a:p>
            <a:endParaRPr lang="en-US" sz="1200" dirty="0"/>
          </a:p>
          <a:p>
            <a:endParaRPr lang="en-US" sz="1200" dirty="0"/>
          </a:p>
          <a:p>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
            <a:ext cx="10972800" cy="914400"/>
          </a:xfrm>
          <a:prstGeom prst="rect">
            <a:avLst/>
          </a:prstGeom>
          <a:noFill/>
        </p:spPr>
        <p:txBody>
          <a:bodyPr wrap="none">
            <a:spAutoFit/>
          </a:bodyPr>
          <a:lstStyle/>
          <a:p>
            <a:pPr>
              <a:defRPr sz="3000" b="1"/>
            </a:pPr>
            <a:r>
              <a:t>We Respectfully Ask</a:t>
            </a:r>
          </a:p>
        </p:txBody>
      </p:sp>
      <p:sp>
        <p:nvSpPr>
          <p:cNvPr id="3" name="Rectangle 2"/>
          <p:cNvSpPr/>
          <p:nvPr/>
        </p:nvSpPr>
        <p:spPr>
          <a:xfrm>
            <a:off x="457200" y="1097280"/>
            <a:ext cx="3657600" cy="1463040"/>
          </a:xfrm>
          <a:prstGeom prst="rect">
            <a:avLst/>
          </a:prstGeom>
          <a:solidFill>
            <a:srgbClr val="FFFFFF"/>
          </a:solidFill>
          <a:ln w="25400">
            <a:solidFill>
              <a:srgbClr val="3498DB"/>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pPr>
            <a:r>
              <a:rPr dirty="0">
                <a:solidFill>
                  <a:schemeClr val="tx1"/>
                </a:solidFill>
              </a:rPr>
              <a:t>1. State Oversight</a:t>
            </a:r>
          </a:p>
          <a:p>
            <a:pPr>
              <a:defRPr sz="1400"/>
            </a:pPr>
            <a:r>
              <a:rPr dirty="0">
                <a:solidFill>
                  <a:schemeClr val="tx1"/>
                </a:solidFill>
              </a:rPr>
              <a:t>Monitor HOA fees &amp; assessments in deed-restricted </a:t>
            </a:r>
            <a:r>
              <a:rPr lang="en-US" dirty="0">
                <a:solidFill>
                  <a:schemeClr val="tx1"/>
                </a:solidFill>
              </a:rPr>
              <a:t>communities</a:t>
            </a:r>
            <a:endParaRPr dirty="0">
              <a:solidFill>
                <a:schemeClr val="tx1"/>
              </a:solidFill>
            </a:endParaRPr>
          </a:p>
        </p:txBody>
      </p:sp>
      <p:sp>
        <p:nvSpPr>
          <p:cNvPr id="4" name="Rectangle 3"/>
          <p:cNvSpPr/>
          <p:nvPr/>
        </p:nvSpPr>
        <p:spPr>
          <a:xfrm>
            <a:off x="4206240" y="1097280"/>
            <a:ext cx="3657600" cy="1463040"/>
          </a:xfrm>
          <a:prstGeom prst="rect">
            <a:avLst/>
          </a:prstGeom>
          <a:solidFill>
            <a:srgbClr val="FFFFFF"/>
          </a:solidFill>
          <a:ln w="25400">
            <a:solidFill>
              <a:srgbClr val="3498DB"/>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pPr>
            <a:r>
              <a:rPr dirty="0">
                <a:solidFill>
                  <a:schemeClr val="tx1"/>
                </a:solidFill>
              </a:rPr>
              <a:t>2. Hardship Protections</a:t>
            </a:r>
          </a:p>
          <a:p>
            <a:pPr>
              <a:defRPr sz="1400"/>
            </a:pPr>
            <a:r>
              <a:rPr dirty="0">
                <a:solidFill>
                  <a:schemeClr val="tx1"/>
                </a:solidFill>
              </a:rPr>
              <a:t>Grace periods, income-qualified limits, payment plans</a:t>
            </a:r>
          </a:p>
        </p:txBody>
      </p:sp>
      <p:sp>
        <p:nvSpPr>
          <p:cNvPr id="5" name="Rectangle 4"/>
          <p:cNvSpPr/>
          <p:nvPr/>
        </p:nvSpPr>
        <p:spPr>
          <a:xfrm>
            <a:off x="7955279" y="1097280"/>
            <a:ext cx="3657600" cy="1463040"/>
          </a:xfrm>
          <a:prstGeom prst="rect">
            <a:avLst/>
          </a:prstGeom>
          <a:solidFill>
            <a:srgbClr val="FFFFFF"/>
          </a:solidFill>
          <a:ln w="25400">
            <a:solidFill>
              <a:srgbClr val="3498DB"/>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pPr>
            <a:r>
              <a:rPr dirty="0">
                <a:solidFill>
                  <a:schemeClr val="tx1"/>
                </a:solidFill>
              </a:rPr>
              <a:t>3. Arbitration Board</a:t>
            </a:r>
          </a:p>
          <a:p>
            <a:pPr>
              <a:defRPr sz="1400"/>
            </a:pPr>
            <a:r>
              <a:rPr dirty="0">
                <a:solidFill>
                  <a:schemeClr val="tx1"/>
                </a:solidFill>
              </a:rPr>
              <a:t>Establish condo ombudsperson for dispute resolution</a:t>
            </a:r>
          </a:p>
        </p:txBody>
      </p:sp>
      <p:sp>
        <p:nvSpPr>
          <p:cNvPr id="6" name="Rectangle 5"/>
          <p:cNvSpPr/>
          <p:nvPr/>
        </p:nvSpPr>
        <p:spPr>
          <a:xfrm>
            <a:off x="457200" y="2743200"/>
            <a:ext cx="3657600" cy="1463040"/>
          </a:xfrm>
          <a:prstGeom prst="rect">
            <a:avLst/>
          </a:prstGeom>
          <a:solidFill>
            <a:srgbClr val="FFFFFF"/>
          </a:solidFill>
          <a:ln w="25400">
            <a:solidFill>
              <a:srgbClr val="3498DB"/>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pPr>
            <a:r>
              <a:rPr dirty="0">
                <a:solidFill>
                  <a:schemeClr val="tx1"/>
                </a:solidFill>
              </a:rPr>
              <a:t>4. Voting Rights</a:t>
            </a:r>
          </a:p>
          <a:p>
            <a:pPr>
              <a:defRPr sz="1400"/>
            </a:pPr>
            <a:r>
              <a:rPr dirty="0">
                <a:solidFill>
                  <a:schemeClr val="tx1"/>
                </a:solidFill>
              </a:rPr>
              <a:t>Guarantee board representation for LMI owners</a:t>
            </a:r>
          </a:p>
        </p:txBody>
      </p:sp>
      <p:sp>
        <p:nvSpPr>
          <p:cNvPr id="7" name="Rectangle 6"/>
          <p:cNvSpPr/>
          <p:nvPr/>
        </p:nvSpPr>
        <p:spPr>
          <a:xfrm>
            <a:off x="4206240" y="2743200"/>
            <a:ext cx="3657600" cy="1463040"/>
          </a:xfrm>
          <a:prstGeom prst="rect">
            <a:avLst/>
          </a:prstGeom>
          <a:solidFill>
            <a:srgbClr val="FFFFFF"/>
          </a:solidFill>
          <a:ln w="25400">
            <a:solidFill>
              <a:srgbClr val="3498DB"/>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pPr>
            <a:r>
              <a:rPr dirty="0">
                <a:solidFill>
                  <a:schemeClr val="tx1"/>
                </a:solidFill>
              </a:rPr>
              <a:t>5. Legal Review</a:t>
            </a:r>
          </a:p>
          <a:p>
            <a:pPr>
              <a:defRPr sz="1400"/>
            </a:pPr>
            <a:r>
              <a:rPr dirty="0">
                <a:solidFill>
                  <a:schemeClr val="tx1"/>
                </a:solidFill>
              </a:rPr>
              <a:t>Does "affordable" label violate UTPCPA without full disclosure?</a:t>
            </a:r>
          </a:p>
        </p:txBody>
      </p:sp>
      <p:sp>
        <p:nvSpPr>
          <p:cNvPr id="8" name="Rectangle 7"/>
          <p:cNvSpPr/>
          <p:nvPr/>
        </p:nvSpPr>
        <p:spPr>
          <a:xfrm>
            <a:off x="7955279" y="2743200"/>
            <a:ext cx="3657600" cy="1463040"/>
          </a:xfrm>
          <a:prstGeom prst="rect">
            <a:avLst/>
          </a:prstGeom>
          <a:solidFill>
            <a:srgbClr val="FFFFFF"/>
          </a:solidFill>
          <a:ln w="25400">
            <a:solidFill>
              <a:srgbClr val="3498DB"/>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pPr>
            <a:r>
              <a:rPr dirty="0">
                <a:solidFill>
                  <a:schemeClr val="tx1"/>
                </a:solidFill>
              </a:rPr>
              <a:t>6. </a:t>
            </a:r>
            <a:r>
              <a:rPr lang="en-US" dirty="0">
                <a:solidFill>
                  <a:schemeClr val="tx1"/>
                </a:solidFill>
              </a:rPr>
              <a:t>Retroactive Assistance</a:t>
            </a:r>
          </a:p>
          <a:p>
            <a:pPr algn="ctr">
              <a:defRPr sz="1600" b="1"/>
            </a:pPr>
            <a:r>
              <a:rPr lang="en-US" sz="1400" dirty="0">
                <a:solidFill>
                  <a:schemeClr val="tx1"/>
                </a:solidFill>
              </a:rPr>
              <a:t>Assistance for current LMI and future owners</a:t>
            </a:r>
            <a:endParaRPr sz="1400" dirty="0">
              <a:solidFill>
                <a:schemeClr val="tx1"/>
              </a:solidFill>
            </a:endParaRPr>
          </a:p>
        </p:txBody>
      </p:sp>
      <p:sp>
        <p:nvSpPr>
          <p:cNvPr id="10" name="TextBox 9">
            <a:extLst>
              <a:ext uri="{FF2B5EF4-FFF2-40B4-BE49-F238E27FC236}">
                <a16:creationId xmlns:a16="http://schemas.microsoft.com/office/drawing/2014/main" id="{B2C85096-3AF6-AC84-C161-0FF9B56D0D28}"/>
              </a:ext>
            </a:extLst>
          </p:cNvPr>
          <p:cNvSpPr txBox="1"/>
          <p:nvPr/>
        </p:nvSpPr>
        <p:spPr>
          <a:xfrm>
            <a:off x="721895" y="4535905"/>
            <a:ext cx="9757610" cy="923330"/>
          </a:xfrm>
          <a:prstGeom prst="rect">
            <a:avLst/>
          </a:prstGeom>
          <a:noFill/>
        </p:spPr>
        <p:txBody>
          <a:bodyPr wrap="square" rtlCol="0">
            <a:spAutoFit/>
          </a:bodyPr>
          <a:lstStyle/>
          <a:p>
            <a:r>
              <a:rPr lang="en-US" b="1" dirty="0"/>
              <a:t>Our Opportunity:</a:t>
            </a:r>
          </a:p>
          <a:p>
            <a:r>
              <a:rPr lang="en-US" b="1" dirty="0"/>
              <a:t>Rhode Island has a chance to become a national model — not just for creating affordable housing, but for preserving it. The families who fought to get here deserve no less.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65760"/>
            <a:ext cx="10972800" cy="914400"/>
          </a:xfrm>
          <a:prstGeom prst="rect">
            <a:avLst/>
          </a:prstGeom>
          <a:noFill/>
        </p:spPr>
        <p:txBody>
          <a:bodyPr wrap="none">
            <a:spAutoFit/>
          </a:bodyPr>
          <a:lstStyle/>
          <a:p>
            <a:pPr>
              <a:defRPr sz="3600" b="1"/>
            </a:pPr>
            <a:r>
              <a:t>Thank You</a:t>
            </a:r>
          </a:p>
        </p:txBody>
      </p:sp>
      <p:sp>
        <p:nvSpPr>
          <p:cNvPr id="3" name="Rectangle 2"/>
          <p:cNvSpPr/>
          <p:nvPr/>
        </p:nvSpPr>
        <p:spPr>
          <a:xfrm>
            <a:off x="2778826" y="1995648"/>
            <a:ext cx="6858000" cy="1371600"/>
          </a:xfrm>
          <a:prstGeom prst="rect">
            <a:avLst/>
          </a:prstGeom>
          <a:solidFill>
            <a:srgbClr val="2C3E50"/>
          </a:solidFill>
        </p:spPr>
        <p:style>
          <a:lnRef idx="1">
            <a:schemeClr val="accent1"/>
          </a:lnRef>
          <a:fillRef idx="3">
            <a:schemeClr val="accent1"/>
          </a:fillRef>
          <a:effectRef idx="2">
            <a:schemeClr val="accent1"/>
          </a:effectRef>
          <a:fontRef idx="minor">
            <a:schemeClr val="lt1"/>
          </a:fontRef>
        </p:style>
        <p:txBody>
          <a:bodyPr rtlCol="0" anchor="ctr"/>
          <a:lstStyle/>
          <a:p>
            <a:pPr algn="ctr">
              <a:defRPr sz="2200">
                <a:solidFill>
                  <a:srgbClr val="FFFFFF"/>
                </a:solidFill>
              </a:defRPr>
            </a:pPr>
            <a:r>
              <a:rPr dirty="0"/>
              <a:t>Lydia (Leigh) Curtin Wilding</a:t>
            </a:r>
          </a:p>
          <a:p>
            <a:pPr algn="ctr">
              <a:defRPr sz="1800">
                <a:solidFill>
                  <a:srgbClr val="FFFFFF"/>
                </a:solidFill>
              </a:defRPr>
            </a:pPr>
            <a:r>
              <a:rPr dirty="0" err="1"/>
              <a:t>leigh.curtin@gmail.com</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
            <a:ext cx="10972800" cy="914400"/>
          </a:xfrm>
          <a:prstGeom prst="rect">
            <a:avLst/>
          </a:prstGeom>
          <a:noFill/>
        </p:spPr>
        <p:txBody>
          <a:bodyPr wrap="none">
            <a:spAutoFit/>
          </a:bodyPr>
          <a:lstStyle/>
          <a:p>
            <a:pPr>
              <a:defRPr sz="3600" b="1"/>
            </a:pPr>
            <a:r>
              <a:t>Who I Am</a:t>
            </a:r>
          </a:p>
        </p:txBody>
      </p:sp>
      <p:sp>
        <p:nvSpPr>
          <p:cNvPr id="3" name="TextBox 2"/>
          <p:cNvSpPr txBox="1"/>
          <p:nvPr/>
        </p:nvSpPr>
        <p:spPr>
          <a:xfrm>
            <a:off x="914400" y="1371600"/>
            <a:ext cx="10058400" cy="457200"/>
          </a:xfrm>
          <a:prstGeom prst="rect">
            <a:avLst/>
          </a:prstGeom>
          <a:noFill/>
        </p:spPr>
        <p:txBody>
          <a:bodyPr wrap="none">
            <a:spAutoFit/>
          </a:bodyPr>
          <a:lstStyle/>
          <a:p>
            <a:pPr>
              <a:defRPr sz="2000"/>
            </a:pPr>
            <a:r>
              <a:t>• Semi-retired educator and grandmother</a:t>
            </a:r>
          </a:p>
        </p:txBody>
      </p:sp>
      <p:sp>
        <p:nvSpPr>
          <p:cNvPr id="4" name="TextBox 3"/>
          <p:cNvSpPr txBox="1"/>
          <p:nvPr/>
        </p:nvSpPr>
        <p:spPr>
          <a:xfrm>
            <a:off x="914400" y="1920240"/>
            <a:ext cx="10007548" cy="400110"/>
          </a:xfrm>
          <a:prstGeom prst="rect">
            <a:avLst/>
          </a:prstGeom>
          <a:noFill/>
        </p:spPr>
        <p:txBody>
          <a:bodyPr wrap="none">
            <a:spAutoFit/>
          </a:bodyPr>
          <a:lstStyle/>
          <a:p>
            <a:pPr>
              <a:defRPr sz="2000"/>
            </a:pPr>
            <a:r>
              <a:rPr dirty="0"/>
              <a:t>• Owner of deed-restricted affordable condo</a:t>
            </a:r>
            <a:r>
              <a:rPr lang="en-US" dirty="0"/>
              <a:t> since 2021- Cottages on Greene, East Greenwich</a:t>
            </a:r>
            <a:endParaRPr dirty="0"/>
          </a:p>
        </p:txBody>
      </p:sp>
      <p:sp>
        <p:nvSpPr>
          <p:cNvPr id="5" name="TextBox 4"/>
          <p:cNvSpPr txBox="1"/>
          <p:nvPr/>
        </p:nvSpPr>
        <p:spPr>
          <a:xfrm>
            <a:off x="914400" y="2468880"/>
            <a:ext cx="8763553" cy="400110"/>
          </a:xfrm>
          <a:prstGeom prst="rect">
            <a:avLst/>
          </a:prstGeom>
          <a:noFill/>
        </p:spPr>
        <p:txBody>
          <a:bodyPr wrap="none">
            <a:spAutoFit/>
          </a:bodyPr>
          <a:lstStyle/>
          <a:p>
            <a:pPr>
              <a:defRPr sz="2000"/>
            </a:pPr>
            <a:r>
              <a:rPr dirty="0"/>
              <a:t>• </a:t>
            </a:r>
            <a:r>
              <a:rPr lang="en-US" dirty="0"/>
              <a:t>Resident in distress - </a:t>
            </a:r>
            <a:r>
              <a:rPr dirty="0"/>
              <a:t>Representing myself and similarly affected Rhode Islanders</a:t>
            </a:r>
          </a:p>
        </p:txBody>
      </p:sp>
      <p:sp>
        <p:nvSpPr>
          <p:cNvPr id="6" name="TextBox 5"/>
          <p:cNvSpPr txBox="1"/>
          <p:nvPr/>
        </p:nvSpPr>
        <p:spPr>
          <a:xfrm>
            <a:off x="914400" y="3017520"/>
            <a:ext cx="10058400" cy="457200"/>
          </a:xfrm>
          <a:prstGeom prst="rect">
            <a:avLst/>
          </a:prstGeom>
          <a:noFill/>
        </p:spPr>
        <p:txBody>
          <a:bodyPr wrap="none">
            <a:spAutoFit/>
          </a:bodyPr>
          <a:lstStyle/>
          <a:p>
            <a:pPr>
              <a:defRPr sz="2000"/>
            </a:pPr>
            <a:r>
              <a:rPr dirty="0"/>
              <a:t>• Advocating for systemic change to protect affordable homeownership</a:t>
            </a:r>
          </a:p>
        </p:txBody>
      </p:sp>
      <p:pic>
        <p:nvPicPr>
          <p:cNvPr id="8" name="Picture 7">
            <a:extLst>
              <a:ext uri="{FF2B5EF4-FFF2-40B4-BE49-F238E27FC236}">
                <a16:creationId xmlns:a16="http://schemas.microsoft.com/office/drawing/2014/main" id="{C28F3A31-9BEE-C544-697A-2D9EBF27A01D}"/>
              </a:ext>
            </a:extLst>
          </p:cNvPr>
          <p:cNvPicPr>
            <a:picLocks noChangeAspect="1"/>
          </p:cNvPicPr>
          <p:nvPr/>
        </p:nvPicPr>
        <p:blipFill>
          <a:blip r:embed="rId2"/>
          <a:stretch>
            <a:fillRect/>
          </a:stretch>
        </p:blipFill>
        <p:spPr>
          <a:xfrm>
            <a:off x="6565105" y="3498002"/>
            <a:ext cx="3151186" cy="2174136"/>
          </a:xfrm>
          <a:prstGeom prst="rect">
            <a:avLst/>
          </a:prstGeom>
        </p:spPr>
      </p:pic>
      <p:pic>
        <p:nvPicPr>
          <p:cNvPr id="10" name="Picture 9" descr="A house with a white fence&#10;&#10;AI-generated content may be incorrect.">
            <a:extLst>
              <a:ext uri="{FF2B5EF4-FFF2-40B4-BE49-F238E27FC236}">
                <a16:creationId xmlns:a16="http://schemas.microsoft.com/office/drawing/2014/main" id="{0FB5A850-365F-D7A2-FAA3-4107055317C3}"/>
              </a:ext>
            </a:extLst>
          </p:cNvPr>
          <p:cNvPicPr>
            <a:picLocks noChangeAspect="1"/>
          </p:cNvPicPr>
          <p:nvPr/>
        </p:nvPicPr>
        <p:blipFill>
          <a:blip r:embed="rId3"/>
          <a:stretch>
            <a:fillRect/>
          </a:stretch>
        </p:blipFill>
        <p:spPr>
          <a:xfrm>
            <a:off x="2057400" y="3492288"/>
            <a:ext cx="3151186" cy="1994111"/>
          </a:xfrm>
          <a:prstGeom prst="rect">
            <a:avLst/>
          </a:prstGeom>
        </p:spPr>
      </p:pic>
      <p:sp>
        <p:nvSpPr>
          <p:cNvPr id="11" name="TextBox 10">
            <a:extLst>
              <a:ext uri="{FF2B5EF4-FFF2-40B4-BE49-F238E27FC236}">
                <a16:creationId xmlns:a16="http://schemas.microsoft.com/office/drawing/2014/main" id="{69B158B5-7D0E-41E6-1C5F-E95D29F35E93}"/>
              </a:ext>
            </a:extLst>
          </p:cNvPr>
          <p:cNvSpPr txBox="1"/>
          <p:nvPr/>
        </p:nvSpPr>
        <p:spPr>
          <a:xfrm>
            <a:off x="1951038" y="5486400"/>
            <a:ext cx="3257548" cy="923330"/>
          </a:xfrm>
          <a:prstGeom prst="rect">
            <a:avLst/>
          </a:prstGeom>
          <a:noFill/>
        </p:spPr>
        <p:txBody>
          <a:bodyPr wrap="square" rtlCol="0">
            <a:spAutoFit/>
          </a:bodyPr>
          <a:lstStyle/>
          <a:p>
            <a:r>
              <a:rPr lang="en-US" dirty="0"/>
              <a:t>Cottages on Greene Unit 10 – my home</a:t>
            </a:r>
          </a:p>
          <a:p>
            <a:r>
              <a:rPr lang="en-US" dirty="0"/>
              <a:t>850 sf (circa: 1846)</a:t>
            </a:r>
          </a:p>
        </p:txBody>
      </p:sp>
      <p:sp>
        <p:nvSpPr>
          <p:cNvPr id="12" name="TextBox 11">
            <a:extLst>
              <a:ext uri="{FF2B5EF4-FFF2-40B4-BE49-F238E27FC236}">
                <a16:creationId xmlns:a16="http://schemas.microsoft.com/office/drawing/2014/main" id="{6D620A0B-88D9-78DA-79EA-F2ABB9B3C634}"/>
              </a:ext>
            </a:extLst>
          </p:cNvPr>
          <p:cNvSpPr txBox="1"/>
          <p:nvPr/>
        </p:nvSpPr>
        <p:spPr>
          <a:xfrm>
            <a:off x="6465093" y="5672138"/>
            <a:ext cx="3772694" cy="923330"/>
          </a:xfrm>
          <a:prstGeom prst="rect">
            <a:avLst/>
          </a:prstGeom>
          <a:noFill/>
        </p:spPr>
        <p:txBody>
          <a:bodyPr wrap="square" rtlCol="0">
            <a:spAutoFit/>
          </a:bodyPr>
          <a:lstStyle/>
          <a:p>
            <a:r>
              <a:rPr lang="en-US" dirty="0"/>
              <a:t>Cottages on Greene – (2010)</a:t>
            </a:r>
          </a:p>
          <a:p>
            <a:r>
              <a:rPr lang="en-US" dirty="0"/>
              <a:t>Total 10 buildings, 15 units </a:t>
            </a:r>
          </a:p>
          <a:p>
            <a:r>
              <a:rPr lang="en-US" b="1" dirty="0"/>
              <a:t>5 are affordable (LMI)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
            <a:ext cx="10972800" cy="914400"/>
          </a:xfrm>
          <a:prstGeom prst="rect">
            <a:avLst/>
          </a:prstGeom>
          <a:noFill/>
        </p:spPr>
        <p:txBody>
          <a:bodyPr wrap="none">
            <a:spAutoFit/>
          </a:bodyPr>
          <a:lstStyle/>
          <a:p>
            <a:pPr>
              <a:defRPr sz="3600" b="1"/>
            </a:pPr>
            <a:r>
              <a:t>What We Thought We Bought</a:t>
            </a:r>
          </a:p>
        </p:txBody>
      </p:sp>
      <p:sp>
        <p:nvSpPr>
          <p:cNvPr id="3" name="Rectangle 2"/>
          <p:cNvSpPr/>
          <p:nvPr/>
        </p:nvSpPr>
        <p:spPr>
          <a:xfrm>
            <a:off x="457200" y="1188720"/>
            <a:ext cx="10972800" cy="2783205"/>
          </a:xfrm>
          <a:prstGeom prst="rect">
            <a:avLst/>
          </a:prstGeom>
          <a:solidFill>
            <a:srgbClr val="ECF0F1"/>
          </a:solidFill>
          <a:ln w="38100">
            <a:solidFill>
              <a:srgbClr val="E74C3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2000" b="1"/>
            </a:pPr>
            <a:r>
              <a:rPr dirty="0">
                <a:solidFill>
                  <a:schemeClr val="tx1"/>
                </a:solidFill>
              </a:rPr>
              <a:t>The Promise of Affordable Homeownership</a:t>
            </a:r>
            <a:endParaRPr lang="en-US" dirty="0">
              <a:solidFill>
                <a:schemeClr val="tx1"/>
              </a:solidFill>
            </a:endParaRPr>
          </a:p>
          <a:p>
            <a:pPr algn="ctr">
              <a:defRPr sz="2000" b="1"/>
            </a:pPr>
            <a:endParaRPr sz="2000" dirty="0">
              <a:solidFill>
                <a:schemeClr val="tx1"/>
              </a:solidFill>
              <a:latin typeface="Calibri" panose="020F0502020204030204" pitchFamily="34" charset="0"/>
              <a:cs typeface="Calibri" panose="020F0502020204030204" pitchFamily="34" charset="0"/>
            </a:endParaRPr>
          </a:p>
          <a:p>
            <a:pPr>
              <a:defRPr sz="1600"/>
            </a:pPr>
            <a:r>
              <a:rPr sz="2000" dirty="0">
                <a:solidFill>
                  <a:schemeClr val="tx1"/>
                </a:solidFill>
                <a:latin typeface="Calibri" panose="020F0502020204030204" pitchFamily="34" charset="0"/>
                <a:cs typeface="Calibri" panose="020F0502020204030204" pitchFamily="34" charset="0"/>
              </a:rPr>
              <a:t>• Deed-restricted affordable condo via RI Housing guidelines</a:t>
            </a:r>
          </a:p>
          <a:p>
            <a:pPr>
              <a:defRPr sz="1600"/>
            </a:pPr>
            <a:r>
              <a:rPr sz="2000" dirty="0">
                <a:solidFill>
                  <a:schemeClr val="tx1"/>
                </a:solidFill>
                <a:latin typeface="Calibri" panose="020F0502020204030204" pitchFamily="34" charset="0"/>
                <a:cs typeface="Calibri" panose="020F0502020204030204" pitchFamily="34" charset="0"/>
              </a:rPr>
              <a:t>• Resale cap, no rental, limited equity accumulation</a:t>
            </a:r>
          </a:p>
          <a:p>
            <a:pPr>
              <a:defRPr sz="1600"/>
            </a:pPr>
            <a:r>
              <a:rPr sz="2000" dirty="0">
                <a:solidFill>
                  <a:schemeClr val="tx1"/>
                </a:solidFill>
                <a:latin typeface="Calibri" panose="020F0502020204030204" pitchFamily="34" charset="0"/>
                <a:cs typeface="Calibri" panose="020F0502020204030204" pitchFamily="34" charset="0"/>
              </a:rPr>
              <a:t>• Presented as a path to stability and affordability</a:t>
            </a:r>
          </a:p>
          <a:p>
            <a:pPr>
              <a:defRPr sz="1600"/>
            </a:pPr>
            <a:r>
              <a:rPr sz="2000" dirty="0">
                <a:solidFill>
                  <a:schemeClr val="tx1"/>
                </a:solidFill>
                <a:latin typeface="Calibri" panose="020F0502020204030204" pitchFamily="34" charset="0"/>
                <a:cs typeface="Calibri" panose="020F0502020204030204" pitchFamily="34" charset="0"/>
              </a:rPr>
              <a:t>• </a:t>
            </a:r>
            <a:r>
              <a:rPr lang="en-US" sz="2000" dirty="0">
                <a:solidFill>
                  <a:schemeClr val="tx1"/>
                </a:solidFill>
                <a:latin typeface="Calibri" panose="020F0502020204030204" pitchFamily="34" charset="0"/>
                <a:cs typeface="Calibri" panose="020F0502020204030204" pitchFamily="34" charset="0"/>
              </a:rPr>
              <a:t>Entry formula: </a:t>
            </a:r>
            <a:r>
              <a:rPr sz="2000" dirty="0">
                <a:solidFill>
                  <a:schemeClr val="tx1"/>
                </a:solidFill>
                <a:latin typeface="Calibri" panose="020F0502020204030204" pitchFamily="34" charset="0"/>
                <a:cs typeface="Calibri" panose="020F0502020204030204" pitchFamily="34" charset="0"/>
              </a:rPr>
              <a:t>Monthly housing cost expected to remain ≤ 30% of income (HUD standard)</a:t>
            </a:r>
            <a:endParaRPr lang="en-US" sz="2000" dirty="0">
              <a:solidFill>
                <a:schemeClr val="tx1"/>
              </a:solidFill>
              <a:latin typeface="Calibri" panose="020F0502020204030204" pitchFamily="34" charset="0"/>
              <a:cs typeface="Calibri" panose="020F0502020204030204" pitchFamily="34" charset="0"/>
            </a:endParaRPr>
          </a:p>
          <a:p>
            <a:pPr>
              <a:defRPr sz="1600"/>
            </a:pPr>
            <a:endParaRPr dirty="0">
              <a:solidFill>
                <a:schemeClr val="tx1"/>
              </a:solidFill>
            </a:endParaRPr>
          </a:p>
        </p:txBody>
      </p:sp>
      <p:sp>
        <p:nvSpPr>
          <p:cNvPr id="4" name="Rectangle 3"/>
          <p:cNvSpPr/>
          <p:nvPr/>
        </p:nvSpPr>
        <p:spPr>
          <a:xfrm>
            <a:off x="320040" y="4663440"/>
            <a:ext cx="11247120" cy="1097280"/>
          </a:xfrm>
          <a:prstGeom prst="rect">
            <a:avLst/>
          </a:prstGeom>
          <a:solidFill>
            <a:srgbClr val="FFF5F5"/>
          </a:solidFill>
          <a:ln w="38100">
            <a:solidFill>
              <a:srgbClr val="E74C3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2000" b="1"/>
            </a:pPr>
            <a:r>
              <a:rPr lang="en-US" dirty="0">
                <a:solidFill>
                  <a:schemeClr val="tx1"/>
                </a:solidFill>
              </a:rPr>
              <a:t>Question: </a:t>
            </a:r>
          </a:p>
          <a:p>
            <a:pPr algn="ctr">
              <a:defRPr sz="2000" b="1"/>
            </a:pPr>
            <a:r>
              <a:rPr dirty="0">
                <a:solidFill>
                  <a:schemeClr val="tx1"/>
                </a:solidFill>
              </a:rPr>
              <a:t>• </a:t>
            </a:r>
            <a:r>
              <a:rPr lang="en-US" dirty="0">
                <a:solidFill>
                  <a:schemeClr val="tx1"/>
                </a:solidFill>
              </a:rPr>
              <a:t>If owners can be priced out of their homes by uncontrolled fee increases, is that contradictory to RI’s housing policy?</a:t>
            </a:r>
            <a:endParaRP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
            <a:ext cx="8592545" cy="646331"/>
          </a:xfrm>
          <a:prstGeom prst="rect">
            <a:avLst/>
          </a:prstGeom>
          <a:noFill/>
        </p:spPr>
        <p:txBody>
          <a:bodyPr wrap="none">
            <a:spAutoFit/>
          </a:bodyPr>
          <a:lstStyle/>
          <a:p>
            <a:pPr>
              <a:defRPr sz="3600" b="1"/>
            </a:pPr>
            <a:r>
              <a:rPr dirty="0"/>
              <a:t>Unit 10</a:t>
            </a:r>
            <a:r>
              <a:rPr lang="en-US" dirty="0"/>
              <a:t> Cost History</a:t>
            </a:r>
            <a:r>
              <a:rPr dirty="0"/>
              <a:t> </a:t>
            </a:r>
            <a:r>
              <a:rPr lang="en-US" dirty="0"/>
              <a:t>(2 BR/1.5 Bath 850 SF)</a:t>
            </a:r>
            <a:endParaRPr dirty="0"/>
          </a:p>
        </p:txBody>
      </p:sp>
      <p:graphicFrame>
        <p:nvGraphicFramePr>
          <p:cNvPr id="3" name="Table 2"/>
          <p:cNvGraphicFramePr>
            <a:graphicFrameLocks noGrp="1"/>
          </p:cNvGraphicFramePr>
          <p:nvPr>
            <p:extLst>
              <p:ext uri="{D42A27DB-BD31-4B8C-83A1-F6EECF244321}">
                <p14:modId xmlns:p14="http://schemas.microsoft.com/office/powerpoint/2010/main" val="2225426908"/>
              </p:ext>
            </p:extLst>
          </p:nvPr>
        </p:nvGraphicFramePr>
        <p:xfrm>
          <a:off x="589546" y="920651"/>
          <a:ext cx="10587791" cy="3587672"/>
        </p:xfrm>
        <a:graphic>
          <a:graphicData uri="http://schemas.openxmlformats.org/drawingml/2006/table">
            <a:tbl>
              <a:tblPr firstRow="1" bandRow="1">
                <a:tableStyleId>{5C22544A-7EE6-4342-B048-85BDC9FD1C3A}</a:tableStyleId>
              </a:tblPr>
              <a:tblGrid>
                <a:gridCol w="1764632">
                  <a:extLst>
                    <a:ext uri="{9D8B030D-6E8A-4147-A177-3AD203B41FA5}">
                      <a16:colId xmlns:a16="http://schemas.microsoft.com/office/drawing/2014/main" val="20000"/>
                    </a:ext>
                  </a:extLst>
                </a:gridCol>
                <a:gridCol w="2205790">
                  <a:extLst>
                    <a:ext uri="{9D8B030D-6E8A-4147-A177-3AD203B41FA5}">
                      <a16:colId xmlns:a16="http://schemas.microsoft.com/office/drawing/2014/main" val="20001"/>
                    </a:ext>
                  </a:extLst>
                </a:gridCol>
                <a:gridCol w="3529263">
                  <a:extLst>
                    <a:ext uri="{9D8B030D-6E8A-4147-A177-3AD203B41FA5}">
                      <a16:colId xmlns:a16="http://schemas.microsoft.com/office/drawing/2014/main" val="20002"/>
                    </a:ext>
                  </a:extLst>
                </a:gridCol>
                <a:gridCol w="3088106">
                  <a:extLst>
                    <a:ext uri="{9D8B030D-6E8A-4147-A177-3AD203B41FA5}">
                      <a16:colId xmlns:a16="http://schemas.microsoft.com/office/drawing/2014/main" val="20003"/>
                    </a:ext>
                  </a:extLst>
                </a:gridCol>
              </a:tblGrid>
              <a:tr h="376069">
                <a:tc>
                  <a:txBody>
                    <a:bodyPr/>
                    <a:lstStyle/>
                    <a:p>
                      <a:pPr>
                        <a:defRPr sz="1600" b="1">
                          <a:solidFill>
                            <a:srgbClr val="FFFFFF"/>
                          </a:solidFill>
                        </a:defRPr>
                      </a:pPr>
                      <a:r>
                        <a:t>Year</a:t>
                      </a:r>
                    </a:p>
                  </a:txBody>
                  <a:tcPr>
                    <a:solidFill>
                      <a:srgbClr val="2C3E50"/>
                    </a:solidFill>
                  </a:tcPr>
                </a:tc>
                <a:tc>
                  <a:txBody>
                    <a:bodyPr/>
                    <a:lstStyle/>
                    <a:p>
                      <a:pPr>
                        <a:defRPr sz="1600" b="1">
                          <a:solidFill>
                            <a:srgbClr val="FFFFFF"/>
                          </a:solidFill>
                        </a:defRPr>
                      </a:pPr>
                      <a:r>
                        <a:t>Monthly Fee</a:t>
                      </a:r>
                    </a:p>
                  </a:txBody>
                  <a:tcPr>
                    <a:solidFill>
                      <a:srgbClr val="2C3E50"/>
                    </a:solidFill>
                  </a:tcPr>
                </a:tc>
                <a:tc>
                  <a:txBody>
                    <a:bodyPr/>
                    <a:lstStyle/>
                    <a:p>
                      <a:pPr>
                        <a:defRPr sz="1600" b="1">
                          <a:solidFill>
                            <a:srgbClr val="FFFFFF"/>
                          </a:solidFill>
                        </a:defRPr>
                      </a:pPr>
                      <a:r>
                        <a:t>Assessment</a:t>
                      </a:r>
                    </a:p>
                  </a:txBody>
                  <a:tcPr>
                    <a:solidFill>
                      <a:srgbClr val="2C3E50"/>
                    </a:solidFill>
                  </a:tcPr>
                </a:tc>
                <a:tc>
                  <a:txBody>
                    <a:bodyPr/>
                    <a:lstStyle/>
                    <a:p>
                      <a:pPr>
                        <a:defRPr sz="1600" b="1">
                          <a:solidFill>
                            <a:srgbClr val="FFFFFF"/>
                          </a:solidFill>
                        </a:defRPr>
                      </a:pPr>
                      <a:r>
                        <a:t>Total Annual Cost</a:t>
                      </a:r>
                    </a:p>
                  </a:txBody>
                  <a:tcPr>
                    <a:solidFill>
                      <a:srgbClr val="2C3E50"/>
                    </a:solidFill>
                  </a:tcPr>
                </a:tc>
                <a:extLst>
                  <a:ext uri="{0D108BD9-81ED-4DB2-BD59-A6C34878D82A}">
                    <a16:rowId xmlns:a16="http://schemas.microsoft.com/office/drawing/2014/main" val="10000"/>
                  </a:ext>
                </a:extLst>
              </a:tr>
              <a:tr h="376069">
                <a:tc>
                  <a:txBody>
                    <a:bodyPr/>
                    <a:lstStyle/>
                    <a:p>
                      <a:pPr>
                        <a:defRPr sz="1600"/>
                      </a:pPr>
                      <a:r>
                        <a:t>2015</a:t>
                      </a:r>
                    </a:p>
                  </a:txBody>
                  <a:tcPr/>
                </a:tc>
                <a:tc>
                  <a:txBody>
                    <a:bodyPr/>
                    <a:lstStyle/>
                    <a:p>
                      <a:pPr>
                        <a:defRPr sz="1600"/>
                      </a:pPr>
                      <a:r>
                        <a:t>$200</a:t>
                      </a:r>
                    </a:p>
                  </a:txBody>
                  <a:tcPr/>
                </a:tc>
                <a:tc>
                  <a:txBody>
                    <a:bodyPr/>
                    <a:lstStyle/>
                    <a:p>
                      <a:pPr>
                        <a:defRPr sz="1600"/>
                      </a:pPr>
                      <a:r>
                        <a:t>$1,000</a:t>
                      </a:r>
                    </a:p>
                  </a:txBody>
                  <a:tcPr/>
                </a:tc>
                <a:tc>
                  <a:txBody>
                    <a:bodyPr/>
                    <a:lstStyle/>
                    <a:p>
                      <a:pPr>
                        <a:defRPr sz="1600"/>
                      </a:pPr>
                      <a:r>
                        <a:t>$3,400</a:t>
                      </a:r>
                    </a:p>
                  </a:txBody>
                  <a:tcPr/>
                </a:tc>
                <a:extLst>
                  <a:ext uri="{0D108BD9-81ED-4DB2-BD59-A6C34878D82A}">
                    <a16:rowId xmlns:a16="http://schemas.microsoft.com/office/drawing/2014/main" val="10001"/>
                  </a:ext>
                </a:extLst>
              </a:tr>
              <a:tr h="376069">
                <a:tc>
                  <a:txBody>
                    <a:bodyPr/>
                    <a:lstStyle/>
                    <a:p>
                      <a:pPr>
                        <a:defRPr sz="1600"/>
                      </a:pPr>
                      <a:r>
                        <a:rPr dirty="0"/>
                        <a:t>2017</a:t>
                      </a:r>
                    </a:p>
                  </a:txBody>
                  <a:tcPr/>
                </a:tc>
                <a:tc>
                  <a:txBody>
                    <a:bodyPr/>
                    <a:lstStyle/>
                    <a:p>
                      <a:pPr>
                        <a:defRPr sz="1600"/>
                      </a:pPr>
                      <a:r>
                        <a:t>$225</a:t>
                      </a:r>
                    </a:p>
                  </a:txBody>
                  <a:tcPr/>
                </a:tc>
                <a:tc>
                  <a:txBody>
                    <a:bodyPr/>
                    <a:lstStyle/>
                    <a:p>
                      <a:pPr>
                        <a:defRPr sz="1600"/>
                      </a:pPr>
                      <a:r>
                        <a:rPr dirty="0"/>
                        <a:t>$</a:t>
                      </a:r>
                      <a:r>
                        <a:rPr lang="en-US" dirty="0"/>
                        <a:t>5</a:t>
                      </a:r>
                      <a:r>
                        <a:rPr dirty="0"/>
                        <a:t>00</a:t>
                      </a:r>
                    </a:p>
                  </a:txBody>
                  <a:tcPr/>
                </a:tc>
                <a:tc>
                  <a:txBody>
                    <a:bodyPr/>
                    <a:lstStyle/>
                    <a:p>
                      <a:pPr>
                        <a:defRPr sz="1600"/>
                      </a:pPr>
                      <a:r>
                        <a:rPr dirty="0"/>
                        <a:t>$3,200</a:t>
                      </a:r>
                    </a:p>
                  </a:txBody>
                  <a:tcPr/>
                </a:tc>
                <a:extLst>
                  <a:ext uri="{0D108BD9-81ED-4DB2-BD59-A6C34878D82A}">
                    <a16:rowId xmlns:a16="http://schemas.microsoft.com/office/drawing/2014/main" val="10002"/>
                  </a:ext>
                </a:extLst>
              </a:tr>
              <a:tr h="376069">
                <a:tc>
                  <a:txBody>
                    <a:bodyPr/>
                    <a:lstStyle/>
                    <a:p>
                      <a:pPr>
                        <a:defRPr sz="1600"/>
                      </a:pPr>
                      <a:r>
                        <a:rPr dirty="0"/>
                        <a:t>201</a:t>
                      </a:r>
                      <a:r>
                        <a:rPr lang="en-US" dirty="0"/>
                        <a:t>8</a:t>
                      </a:r>
                      <a:endParaRPr dirty="0"/>
                    </a:p>
                  </a:txBody>
                  <a:tcPr/>
                </a:tc>
                <a:tc>
                  <a:txBody>
                    <a:bodyPr/>
                    <a:lstStyle/>
                    <a:p>
                      <a:pPr>
                        <a:defRPr sz="1600"/>
                      </a:pPr>
                      <a:r>
                        <a:rPr dirty="0"/>
                        <a:t>$2</a:t>
                      </a:r>
                      <a:r>
                        <a:rPr lang="en-US" dirty="0"/>
                        <a:t>50</a:t>
                      </a:r>
                      <a:endParaRPr dirty="0"/>
                    </a:p>
                  </a:txBody>
                  <a:tcPr/>
                </a:tc>
                <a:tc>
                  <a:txBody>
                    <a:bodyPr/>
                    <a:lstStyle/>
                    <a:p>
                      <a:pPr>
                        <a:defRPr sz="1600"/>
                      </a:pPr>
                      <a:r>
                        <a:rPr dirty="0"/>
                        <a:t>$</a:t>
                      </a:r>
                      <a:r>
                        <a:rPr lang="en-US" dirty="0"/>
                        <a:t>1000</a:t>
                      </a:r>
                      <a:endParaRPr dirty="0"/>
                    </a:p>
                  </a:txBody>
                  <a:tcPr/>
                </a:tc>
                <a:tc>
                  <a:txBody>
                    <a:bodyPr/>
                    <a:lstStyle/>
                    <a:p>
                      <a:pPr>
                        <a:defRPr sz="1600"/>
                      </a:pPr>
                      <a:r>
                        <a:rPr dirty="0"/>
                        <a:t>$</a:t>
                      </a:r>
                      <a:r>
                        <a:rPr lang="en-US" dirty="0"/>
                        <a:t>4,0</a:t>
                      </a:r>
                      <a:r>
                        <a:rPr dirty="0"/>
                        <a:t>00</a:t>
                      </a:r>
                    </a:p>
                  </a:txBody>
                  <a:tcPr/>
                </a:tc>
                <a:extLst>
                  <a:ext uri="{0D108BD9-81ED-4DB2-BD59-A6C34878D82A}">
                    <a16:rowId xmlns:a16="http://schemas.microsoft.com/office/drawing/2014/main" val="10003"/>
                  </a:ext>
                </a:extLst>
              </a:tr>
              <a:tr h="376069">
                <a:tc>
                  <a:txBody>
                    <a:bodyPr/>
                    <a:lstStyle/>
                    <a:p>
                      <a:pPr>
                        <a:defRPr sz="1600"/>
                      </a:pPr>
                      <a:r>
                        <a:rPr dirty="0"/>
                        <a:t>20</a:t>
                      </a:r>
                      <a:r>
                        <a:rPr lang="en-US" dirty="0"/>
                        <a:t>19</a:t>
                      </a:r>
                      <a:endParaRPr dirty="0"/>
                    </a:p>
                  </a:txBody>
                  <a:tcPr/>
                </a:tc>
                <a:tc>
                  <a:txBody>
                    <a:bodyPr/>
                    <a:lstStyle/>
                    <a:p>
                      <a:pPr>
                        <a:defRPr sz="1600"/>
                      </a:pPr>
                      <a:r>
                        <a:rPr dirty="0"/>
                        <a:t>$</a:t>
                      </a:r>
                      <a:r>
                        <a:rPr lang="en-US" dirty="0"/>
                        <a:t>281</a:t>
                      </a:r>
                      <a:endParaRPr dirty="0"/>
                    </a:p>
                  </a:txBody>
                  <a:tcPr/>
                </a:tc>
                <a:tc>
                  <a:txBody>
                    <a:bodyPr/>
                    <a:lstStyle/>
                    <a:p>
                      <a:pPr>
                        <a:defRPr sz="1600"/>
                      </a:pPr>
                      <a:r>
                        <a:rPr dirty="0"/>
                        <a:t>$2,</a:t>
                      </a:r>
                      <a:r>
                        <a:rPr lang="en-US" dirty="0"/>
                        <a:t>025  (102%+)</a:t>
                      </a:r>
                      <a:endParaRPr dirty="0"/>
                    </a:p>
                  </a:txBody>
                  <a:tcPr/>
                </a:tc>
                <a:tc>
                  <a:txBody>
                    <a:bodyPr/>
                    <a:lstStyle/>
                    <a:p>
                      <a:pPr>
                        <a:defRPr sz="1600"/>
                      </a:pPr>
                      <a:r>
                        <a:rPr dirty="0"/>
                        <a:t>$</a:t>
                      </a:r>
                      <a:r>
                        <a:rPr lang="en-US" dirty="0"/>
                        <a:t>5,397</a:t>
                      </a:r>
                      <a:endParaRPr dirty="0"/>
                    </a:p>
                  </a:txBody>
                  <a:tcPr/>
                </a:tc>
                <a:extLst>
                  <a:ext uri="{0D108BD9-81ED-4DB2-BD59-A6C34878D82A}">
                    <a16:rowId xmlns:a16="http://schemas.microsoft.com/office/drawing/2014/main" val="10004"/>
                  </a:ext>
                </a:extLst>
              </a:tr>
              <a:tr h="376069">
                <a:tc>
                  <a:txBody>
                    <a:bodyPr/>
                    <a:lstStyle/>
                    <a:p>
                      <a:pPr>
                        <a:defRPr sz="1600"/>
                      </a:pPr>
                      <a:r>
                        <a:rPr dirty="0"/>
                        <a:t>2021</a:t>
                      </a:r>
                      <a:r>
                        <a:rPr lang="en-US" dirty="0"/>
                        <a:t>* LCW</a:t>
                      </a:r>
                      <a:endParaRPr dirty="0"/>
                    </a:p>
                  </a:txBody>
                  <a:tcPr/>
                </a:tc>
                <a:tc>
                  <a:txBody>
                    <a:bodyPr/>
                    <a:lstStyle/>
                    <a:p>
                      <a:pPr>
                        <a:defRPr sz="1600"/>
                      </a:pPr>
                      <a:r>
                        <a:rPr dirty="0"/>
                        <a:t>$316</a:t>
                      </a:r>
                    </a:p>
                  </a:txBody>
                  <a:tcPr/>
                </a:tc>
                <a:tc>
                  <a:txBody>
                    <a:bodyPr/>
                    <a:lstStyle/>
                    <a:p>
                      <a:pPr>
                        <a:defRPr sz="1600"/>
                      </a:pPr>
                      <a:r>
                        <a:rPr dirty="0"/>
                        <a:t>$2,279</a:t>
                      </a:r>
                      <a:r>
                        <a:rPr lang="en-US" dirty="0"/>
                        <a:t> </a:t>
                      </a:r>
                      <a:endParaRPr dirty="0"/>
                    </a:p>
                  </a:txBody>
                  <a:tcPr/>
                </a:tc>
                <a:tc>
                  <a:txBody>
                    <a:bodyPr/>
                    <a:lstStyle/>
                    <a:p>
                      <a:pPr>
                        <a:defRPr sz="1600"/>
                      </a:pPr>
                      <a:r>
                        <a:rPr dirty="0"/>
                        <a:t>$6,07</a:t>
                      </a:r>
                      <a:r>
                        <a:rPr lang="en-US" dirty="0"/>
                        <a:t>1</a:t>
                      </a:r>
                      <a:endParaRPr dirty="0"/>
                    </a:p>
                  </a:txBody>
                  <a:tcPr/>
                </a:tc>
                <a:extLst>
                  <a:ext uri="{0D108BD9-81ED-4DB2-BD59-A6C34878D82A}">
                    <a16:rowId xmlns:a16="http://schemas.microsoft.com/office/drawing/2014/main" val="10005"/>
                  </a:ext>
                </a:extLst>
              </a:tr>
              <a:tr h="376069">
                <a:tc>
                  <a:txBody>
                    <a:bodyPr/>
                    <a:lstStyle/>
                    <a:p>
                      <a:pPr>
                        <a:defRPr sz="1600"/>
                      </a:pPr>
                      <a:r>
                        <a:t>2023</a:t>
                      </a:r>
                    </a:p>
                  </a:txBody>
                  <a:tcPr/>
                </a:tc>
                <a:tc>
                  <a:txBody>
                    <a:bodyPr/>
                    <a:lstStyle/>
                    <a:p>
                      <a:pPr>
                        <a:defRPr sz="1600"/>
                      </a:pPr>
                      <a:r>
                        <a:rPr dirty="0"/>
                        <a:t>$316</a:t>
                      </a:r>
                    </a:p>
                  </a:txBody>
                  <a:tcPr/>
                </a:tc>
                <a:tc>
                  <a:txBody>
                    <a:bodyPr/>
                    <a:lstStyle/>
                    <a:p>
                      <a:pPr>
                        <a:defRPr sz="1600"/>
                      </a:pPr>
                      <a:r>
                        <a:t>$2,279</a:t>
                      </a:r>
                    </a:p>
                  </a:txBody>
                  <a:tcPr/>
                </a:tc>
                <a:tc>
                  <a:txBody>
                    <a:bodyPr/>
                    <a:lstStyle/>
                    <a:p>
                      <a:pPr>
                        <a:defRPr sz="1600"/>
                      </a:pPr>
                      <a:r>
                        <a:rPr dirty="0"/>
                        <a:t>$6,07</a:t>
                      </a:r>
                      <a:r>
                        <a:rPr lang="en-US" dirty="0"/>
                        <a:t>1</a:t>
                      </a:r>
                      <a:endParaRPr dirty="0"/>
                    </a:p>
                  </a:txBody>
                  <a:tcPr/>
                </a:tc>
                <a:extLst>
                  <a:ext uri="{0D108BD9-81ED-4DB2-BD59-A6C34878D82A}">
                    <a16:rowId xmlns:a16="http://schemas.microsoft.com/office/drawing/2014/main" val="10006"/>
                  </a:ext>
                </a:extLst>
              </a:tr>
              <a:tr h="376069">
                <a:tc>
                  <a:txBody>
                    <a:bodyPr/>
                    <a:lstStyle/>
                    <a:p>
                      <a:pPr>
                        <a:defRPr sz="1600"/>
                      </a:pPr>
                      <a:r>
                        <a:t>2024</a:t>
                      </a:r>
                    </a:p>
                  </a:txBody>
                  <a:tcPr/>
                </a:tc>
                <a:tc>
                  <a:txBody>
                    <a:bodyPr/>
                    <a:lstStyle/>
                    <a:p>
                      <a:pPr>
                        <a:defRPr sz="1600"/>
                      </a:pPr>
                      <a:r>
                        <a:rPr dirty="0"/>
                        <a:t>$582.48</a:t>
                      </a:r>
                      <a:r>
                        <a:rPr lang="en-US" dirty="0"/>
                        <a:t>  </a:t>
                      </a:r>
                      <a:r>
                        <a:rPr lang="en-US" dirty="0">
                          <a:highlight>
                            <a:srgbClr val="FFFF00"/>
                          </a:highlight>
                        </a:rPr>
                        <a:t>(85%+)</a:t>
                      </a:r>
                      <a:endParaRPr dirty="0">
                        <a:highlight>
                          <a:srgbClr val="FFFF00"/>
                        </a:highlight>
                      </a:endParaRPr>
                    </a:p>
                  </a:txBody>
                  <a:tcPr/>
                </a:tc>
                <a:tc>
                  <a:txBody>
                    <a:bodyPr/>
                    <a:lstStyle/>
                    <a:p>
                      <a:pPr>
                        <a:defRPr sz="1600"/>
                      </a:pPr>
                      <a:r>
                        <a:rPr dirty="0"/>
                        <a:t>Combined in monthly fee</a:t>
                      </a:r>
                      <a:r>
                        <a:rPr lang="en-US" dirty="0"/>
                        <a:t> </a:t>
                      </a:r>
                      <a:endParaRPr dirty="0"/>
                    </a:p>
                  </a:txBody>
                  <a:tcPr/>
                </a:tc>
                <a:tc>
                  <a:txBody>
                    <a:bodyPr/>
                    <a:lstStyle/>
                    <a:p>
                      <a:pPr>
                        <a:defRPr sz="1600"/>
                      </a:pPr>
                      <a:r>
                        <a:t>$6,990</a:t>
                      </a:r>
                    </a:p>
                  </a:txBody>
                  <a:tcPr/>
                </a:tc>
                <a:extLst>
                  <a:ext uri="{0D108BD9-81ED-4DB2-BD59-A6C34878D82A}">
                    <a16:rowId xmlns:a16="http://schemas.microsoft.com/office/drawing/2014/main" val="10007"/>
                  </a:ext>
                </a:extLst>
              </a:tr>
              <a:tr h="558579">
                <a:tc>
                  <a:txBody>
                    <a:bodyPr/>
                    <a:lstStyle/>
                    <a:p>
                      <a:pPr>
                        <a:defRPr sz="1600"/>
                      </a:pPr>
                      <a:r>
                        <a:t>2025</a:t>
                      </a:r>
                    </a:p>
                  </a:txBody>
                  <a:tcPr/>
                </a:tc>
                <a:tc>
                  <a:txBody>
                    <a:bodyPr/>
                    <a:lstStyle/>
                    <a:p>
                      <a:pPr>
                        <a:defRPr sz="1600"/>
                      </a:pPr>
                      <a:r>
                        <a:t>$360.89</a:t>
                      </a:r>
                    </a:p>
                  </a:txBody>
                  <a:tcPr/>
                </a:tc>
                <a:tc>
                  <a:txBody>
                    <a:bodyPr/>
                    <a:lstStyle/>
                    <a:p>
                      <a:pPr>
                        <a:defRPr sz="1600"/>
                      </a:pPr>
                      <a:r>
                        <a:rPr dirty="0"/>
                        <a:t>$2,659.18 (</a:t>
                      </a:r>
                      <a:r>
                        <a:rPr lang="en-US" dirty="0"/>
                        <a:t>now “</a:t>
                      </a:r>
                      <a:r>
                        <a:rPr dirty="0"/>
                        <a:t>supplemental</a:t>
                      </a:r>
                      <a:r>
                        <a:rPr lang="en-US" dirty="0"/>
                        <a:t>”+ ongoing – paid by end of calendar year)</a:t>
                      </a:r>
                      <a:endParaRPr dirty="0"/>
                    </a:p>
                  </a:txBody>
                  <a:tcPr/>
                </a:tc>
                <a:tc>
                  <a:txBody>
                    <a:bodyPr/>
                    <a:lstStyle/>
                    <a:p>
                      <a:pPr>
                        <a:defRPr sz="1600"/>
                      </a:pPr>
                      <a:r>
                        <a:rPr dirty="0"/>
                        <a:t>$6,990</a:t>
                      </a:r>
                    </a:p>
                  </a:txBody>
                  <a:tcPr/>
                </a:tc>
                <a:extLst>
                  <a:ext uri="{0D108BD9-81ED-4DB2-BD59-A6C34878D82A}">
                    <a16:rowId xmlns:a16="http://schemas.microsoft.com/office/drawing/2014/main" val="10008"/>
                  </a:ext>
                </a:extLst>
              </a:tr>
            </a:tbl>
          </a:graphicData>
        </a:graphic>
      </p:graphicFrame>
      <p:sp>
        <p:nvSpPr>
          <p:cNvPr id="4" name="TextBox 3">
            <a:extLst>
              <a:ext uri="{FF2B5EF4-FFF2-40B4-BE49-F238E27FC236}">
                <a16:creationId xmlns:a16="http://schemas.microsoft.com/office/drawing/2014/main" id="{C45B0BF0-9F15-9828-16A0-2768E1E12A8D}"/>
              </a:ext>
            </a:extLst>
          </p:cNvPr>
          <p:cNvSpPr txBox="1"/>
          <p:nvPr/>
        </p:nvSpPr>
        <p:spPr>
          <a:xfrm>
            <a:off x="192506" y="4508323"/>
            <a:ext cx="11406774" cy="2800767"/>
          </a:xfrm>
          <a:prstGeom prst="rect">
            <a:avLst/>
          </a:prstGeom>
          <a:noFill/>
        </p:spPr>
        <p:txBody>
          <a:bodyPr wrap="square" rtlCol="0">
            <a:spAutoFit/>
          </a:bodyPr>
          <a:lstStyle/>
          <a:p>
            <a:r>
              <a:rPr lang="en-US" sz="1600" dirty="0"/>
              <a:t>Points:</a:t>
            </a:r>
          </a:p>
          <a:p>
            <a:pPr marL="285750" indent="-285750">
              <a:buFont typeface="Arial" panose="020B0604020202020204" pitchFamily="34" charset="0"/>
              <a:buChar char="•"/>
            </a:pPr>
            <a:r>
              <a:rPr lang="en-US" sz="1600" dirty="0"/>
              <a:t>For 2024, the board </a:t>
            </a:r>
            <a:r>
              <a:rPr lang="en-US" sz="1600" b="1" dirty="0"/>
              <a:t>bundled assessment with monthly the HOA (causing 85% </a:t>
            </a:r>
            <a:r>
              <a:rPr lang="en-US" sz="1600" b="1" dirty="0" err="1"/>
              <a:t>mo</a:t>
            </a:r>
            <a:r>
              <a:rPr lang="en-US" sz="1600" b="1" dirty="0"/>
              <a:t> increase) – no owner votes</a:t>
            </a:r>
          </a:p>
          <a:p>
            <a:pPr marL="285750" indent="-285750">
              <a:buFont typeface="Arial" panose="020B0604020202020204" pitchFamily="34" charset="0"/>
              <a:buChar char="•"/>
            </a:pPr>
            <a:r>
              <a:rPr lang="en-US" sz="1600" dirty="0"/>
              <a:t>Renamed “supplemental” and no longer short-term;  allowing for additional “special” assessments</a:t>
            </a:r>
          </a:p>
          <a:p>
            <a:pPr marL="285750" indent="-285750">
              <a:buFont typeface="Arial" panose="020B0604020202020204" pitchFamily="34" charset="0"/>
              <a:buChar char="•"/>
            </a:pPr>
            <a:r>
              <a:rPr lang="en-US" sz="1600" dirty="0"/>
              <a:t>2024 monthly demand decision reversed for 2025 to allow flexible assessment payments.</a:t>
            </a:r>
          </a:p>
          <a:p>
            <a:pPr marL="285750" indent="-285750">
              <a:buFont typeface="Arial" panose="020B0604020202020204" pitchFamily="34" charset="0"/>
              <a:buChar char="•"/>
            </a:pPr>
            <a:r>
              <a:rPr lang="en-US" sz="1600" dirty="0"/>
              <a:t>Fee inflation without regulation poses a risk to the resale value and long-term affordability of deed-restricted homes.</a:t>
            </a:r>
          </a:p>
          <a:p>
            <a:pPr marL="285750" indent="-285750">
              <a:buFont typeface="Arial" panose="020B0604020202020204" pitchFamily="34" charset="0"/>
              <a:buChar char="•"/>
            </a:pPr>
            <a:r>
              <a:rPr lang="en-US" sz="1600" dirty="0"/>
              <a:t>Compare with a few 2024 EG closings: </a:t>
            </a:r>
          </a:p>
          <a:p>
            <a:pPr marL="742950" lvl="1" indent="-285750">
              <a:buFont typeface="Arial" panose="020B0604020202020204" pitchFamily="34" charset="0"/>
              <a:buChar char="•"/>
            </a:pPr>
            <a:r>
              <a:rPr lang="en-US" sz="1600" dirty="0"/>
              <a:t>44 Traveler’s Court, 2 BR, 2.5 B, </a:t>
            </a:r>
            <a:r>
              <a:rPr lang="en-US" sz="1600" b="1" dirty="0"/>
              <a:t>1875 SF  --$575 HOA;</a:t>
            </a:r>
          </a:p>
          <a:p>
            <a:pPr marL="742950" lvl="1" indent="-285750">
              <a:buFont typeface="Arial" panose="020B0604020202020204" pitchFamily="34" charset="0"/>
              <a:buChar char="•"/>
            </a:pPr>
            <a:r>
              <a:rPr lang="en-US" sz="1600" dirty="0"/>
              <a:t>Pine Drive, 3 BR, 3 B, </a:t>
            </a:r>
            <a:r>
              <a:rPr lang="en-US" sz="1600" b="1" dirty="0"/>
              <a:t>3450 SF</a:t>
            </a:r>
            <a:r>
              <a:rPr lang="en-US" sz="1600" dirty="0"/>
              <a:t>, 2 garage </a:t>
            </a:r>
            <a:r>
              <a:rPr lang="en-US" sz="1600" b="1" dirty="0"/>
              <a:t>-- $657 HOA;</a:t>
            </a:r>
          </a:p>
          <a:p>
            <a:pPr marL="742950" lvl="1" indent="-285750">
              <a:buFont typeface="Arial" panose="020B0604020202020204" pitchFamily="34" charset="0"/>
              <a:buChar char="•"/>
            </a:pPr>
            <a:r>
              <a:rPr lang="en-US" sz="1600" dirty="0"/>
              <a:t>47 Bridge St, 2 BR, </a:t>
            </a:r>
            <a:r>
              <a:rPr lang="en-US" sz="1600" b="1" dirty="0"/>
              <a:t>2280 SF </a:t>
            </a:r>
            <a:r>
              <a:rPr lang="en-US" sz="1600" dirty="0"/>
              <a:t>-- </a:t>
            </a:r>
            <a:r>
              <a:rPr lang="en-US" sz="1600" b="1" dirty="0"/>
              <a:t>$450 HOA      </a:t>
            </a:r>
            <a:r>
              <a:rPr lang="en-US" sz="1000" dirty="0"/>
              <a:t>(source: </a:t>
            </a:r>
            <a:r>
              <a:rPr lang="en-US" sz="1000" dirty="0" err="1"/>
              <a:t>Realtor.com</a:t>
            </a:r>
            <a:r>
              <a:rPr lang="en-US" sz="1000" dirty="0"/>
              <a:t>)</a:t>
            </a:r>
          </a:p>
          <a:p>
            <a:pPr marL="742950" lvl="1"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
            <a:ext cx="4583114" cy="646331"/>
          </a:xfrm>
          <a:prstGeom prst="rect">
            <a:avLst/>
          </a:prstGeom>
          <a:noFill/>
        </p:spPr>
        <p:txBody>
          <a:bodyPr wrap="none">
            <a:spAutoFit/>
          </a:bodyPr>
          <a:lstStyle/>
          <a:p>
            <a:pPr>
              <a:defRPr sz="3600" b="1"/>
            </a:pPr>
            <a:r>
              <a:rPr lang="en-US" dirty="0"/>
              <a:t>Lack of </a:t>
            </a:r>
            <a:r>
              <a:rPr dirty="0"/>
              <a:t>Legal Remedies</a:t>
            </a:r>
          </a:p>
        </p:txBody>
      </p:sp>
      <p:sp>
        <p:nvSpPr>
          <p:cNvPr id="3" name="Rectangle 2"/>
          <p:cNvSpPr/>
          <p:nvPr/>
        </p:nvSpPr>
        <p:spPr>
          <a:xfrm>
            <a:off x="457200" y="1188720"/>
            <a:ext cx="3657600" cy="1371600"/>
          </a:xfrm>
          <a:prstGeom prst="rect">
            <a:avLst/>
          </a:prstGeom>
          <a:solidFill>
            <a:srgbClr val="ECF0F1"/>
          </a:solidFill>
          <a:ln>
            <a:solidFill>
              <a:srgbClr val="A0A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4000" b="1">
                <a:solidFill>
                  <a:srgbClr val="000000"/>
                </a:solidFill>
              </a:defRPr>
            </a:pPr>
            <a:r>
              <a:rPr dirty="0"/>
              <a:t>2</a:t>
            </a:r>
            <a:r>
              <a:rPr lang="en-US" dirty="0"/>
              <a:t> or 3?</a:t>
            </a:r>
            <a:endParaRPr dirty="0"/>
          </a:p>
          <a:p>
            <a:pPr algn="ctr">
              <a:defRPr sz="1600">
                <a:solidFill>
                  <a:srgbClr val="000000"/>
                </a:solidFill>
              </a:defRPr>
            </a:pPr>
            <a:r>
              <a:rPr dirty="0"/>
              <a:t>RI attorneys specializing in condo law (most represent associations)</a:t>
            </a:r>
          </a:p>
        </p:txBody>
      </p:sp>
      <p:sp>
        <p:nvSpPr>
          <p:cNvPr id="4" name="Rectangle 3"/>
          <p:cNvSpPr/>
          <p:nvPr/>
        </p:nvSpPr>
        <p:spPr>
          <a:xfrm>
            <a:off x="4297680" y="1188720"/>
            <a:ext cx="3657600" cy="1371600"/>
          </a:xfrm>
          <a:prstGeom prst="rect">
            <a:avLst/>
          </a:prstGeom>
          <a:solidFill>
            <a:srgbClr val="ECF0F1"/>
          </a:solidFill>
          <a:ln>
            <a:solidFill>
              <a:srgbClr val="A0A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4000" b="1">
                <a:solidFill>
                  <a:srgbClr val="000000"/>
                </a:solidFill>
              </a:defRPr>
            </a:pPr>
            <a:r>
              <a:rPr lang="en-US" dirty="0"/>
              <a:t>13</a:t>
            </a:r>
            <a:endParaRPr dirty="0"/>
          </a:p>
          <a:p>
            <a:pPr algn="ctr">
              <a:defRPr sz="1600">
                <a:solidFill>
                  <a:srgbClr val="000000"/>
                </a:solidFill>
              </a:defRPr>
            </a:pPr>
            <a:r>
              <a:rPr lang="en-US" dirty="0"/>
              <a:t>RI Law firms COG owners reached out to (most: conflicts of interest)</a:t>
            </a:r>
            <a:endParaRPr dirty="0"/>
          </a:p>
        </p:txBody>
      </p:sp>
      <p:sp>
        <p:nvSpPr>
          <p:cNvPr id="5" name="Rectangle 4"/>
          <p:cNvSpPr/>
          <p:nvPr/>
        </p:nvSpPr>
        <p:spPr>
          <a:xfrm>
            <a:off x="8138160" y="1188720"/>
            <a:ext cx="3657600" cy="1371600"/>
          </a:xfrm>
          <a:prstGeom prst="rect">
            <a:avLst/>
          </a:prstGeom>
          <a:solidFill>
            <a:srgbClr val="ECF0F1"/>
          </a:solidFill>
          <a:ln>
            <a:solidFill>
              <a:srgbClr val="A0A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4000" b="1">
                <a:solidFill>
                  <a:srgbClr val="000000"/>
                </a:solidFill>
              </a:defRPr>
            </a:pPr>
            <a:r>
              <a:rPr dirty="0"/>
              <a:t>0</a:t>
            </a:r>
          </a:p>
          <a:p>
            <a:pPr algn="ctr">
              <a:defRPr sz="1600">
                <a:solidFill>
                  <a:srgbClr val="000000"/>
                </a:solidFill>
              </a:defRPr>
            </a:pPr>
            <a:r>
              <a:rPr lang="en-US" dirty="0"/>
              <a:t>RI condo ombudsman</a:t>
            </a:r>
            <a:endParaRPr dirty="0"/>
          </a:p>
        </p:txBody>
      </p:sp>
      <p:sp>
        <p:nvSpPr>
          <p:cNvPr id="6" name="Rectangle 5"/>
          <p:cNvSpPr/>
          <p:nvPr/>
        </p:nvSpPr>
        <p:spPr>
          <a:xfrm>
            <a:off x="457200" y="2926080"/>
            <a:ext cx="11247120" cy="2286000"/>
          </a:xfrm>
          <a:prstGeom prst="rect">
            <a:avLst/>
          </a:prstGeom>
          <a:solidFill>
            <a:srgbClr val="FFF5F5"/>
          </a:solidFill>
          <a:ln w="38100">
            <a:solidFill>
              <a:srgbClr val="E74C3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2000" b="1"/>
            </a:pPr>
            <a:r>
              <a:rPr dirty="0">
                <a:solidFill>
                  <a:schemeClr val="tx1"/>
                </a:solidFill>
              </a:rPr>
              <a:t>HOA </a:t>
            </a:r>
            <a:r>
              <a:rPr lang="en-US" dirty="0">
                <a:solidFill>
                  <a:schemeClr val="tx1"/>
                </a:solidFill>
              </a:rPr>
              <a:t>Board </a:t>
            </a:r>
            <a:r>
              <a:rPr dirty="0">
                <a:solidFill>
                  <a:schemeClr val="tx1"/>
                </a:solidFill>
              </a:rPr>
              <a:t>Refused to Meet</a:t>
            </a:r>
            <a:r>
              <a:rPr lang="en-US" dirty="0">
                <a:solidFill>
                  <a:schemeClr val="tx1"/>
                </a:solidFill>
              </a:rPr>
              <a:t> With Owners</a:t>
            </a:r>
            <a:r>
              <a:rPr dirty="0">
                <a:solidFill>
                  <a:schemeClr val="tx1"/>
                </a:solidFill>
              </a:rPr>
              <a:t> — (January 2024)</a:t>
            </a:r>
          </a:p>
          <a:p>
            <a:pPr marL="285750" indent="-285750">
              <a:buFont typeface="Arial" panose="020B0604020202020204" pitchFamily="34" charset="0"/>
              <a:buChar char="•"/>
              <a:defRPr sz="1600"/>
            </a:pPr>
            <a:r>
              <a:rPr dirty="0">
                <a:solidFill>
                  <a:schemeClr val="tx1"/>
                </a:solidFill>
              </a:rPr>
              <a:t>8 COG owners petitioned </a:t>
            </a:r>
            <a:r>
              <a:rPr lang="en-US" dirty="0">
                <a:solidFill>
                  <a:schemeClr val="tx1"/>
                </a:solidFill>
              </a:rPr>
              <a:t>for special meeting against</a:t>
            </a:r>
            <a:r>
              <a:rPr dirty="0">
                <a:solidFill>
                  <a:schemeClr val="tx1"/>
                </a:solidFill>
              </a:rPr>
              <a:t> fee hike</a:t>
            </a:r>
            <a:r>
              <a:rPr lang="en-US" dirty="0">
                <a:solidFill>
                  <a:schemeClr val="tx1"/>
                </a:solidFill>
              </a:rPr>
              <a:t>s and bundled HOA decision</a:t>
            </a:r>
            <a:r>
              <a:rPr dirty="0">
                <a:solidFill>
                  <a:schemeClr val="tx1"/>
                </a:solidFill>
              </a:rPr>
              <a:t> (50%+ of units)</a:t>
            </a:r>
          </a:p>
          <a:p>
            <a:pPr marL="285750" indent="-285750">
              <a:buFont typeface="Arial" panose="020B0604020202020204" pitchFamily="34" charset="0"/>
              <a:buChar char="•"/>
              <a:defRPr sz="1600"/>
            </a:pPr>
            <a:r>
              <a:rPr dirty="0">
                <a:solidFill>
                  <a:schemeClr val="tx1"/>
                </a:solidFill>
              </a:rPr>
              <a:t>Complaints: Missing documents, non-transparent budgeting, hardship impact</a:t>
            </a:r>
          </a:p>
          <a:p>
            <a:pPr marL="285750" indent="-285750">
              <a:buFont typeface="Arial" panose="020B0604020202020204" pitchFamily="34" charset="0"/>
              <a:buChar char="•"/>
              <a:defRPr sz="1600"/>
            </a:pPr>
            <a:r>
              <a:rPr dirty="0">
                <a:solidFill>
                  <a:schemeClr val="tx1"/>
                </a:solidFill>
              </a:rPr>
              <a:t>Board response: </a:t>
            </a:r>
            <a:r>
              <a:rPr b="1" i="1" dirty="0">
                <a:solidFill>
                  <a:schemeClr val="tx1"/>
                </a:solidFill>
              </a:rPr>
              <a:t>"You cannot expect affordable units to be treated differently than market units."</a:t>
            </a:r>
            <a:endParaRPr lang="en-US" b="1" i="1" dirty="0">
              <a:solidFill>
                <a:schemeClr val="tx1"/>
              </a:solidFill>
            </a:endParaRPr>
          </a:p>
          <a:p>
            <a:pPr marL="285750" indent="-285750">
              <a:buFont typeface="Arial" panose="020B0604020202020204" pitchFamily="34" charset="0"/>
              <a:buChar char="•"/>
              <a:defRPr sz="1600"/>
            </a:pPr>
            <a:r>
              <a:rPr lang="en-US" dirty="0">
                <a:solidFill>
                  <a:schemeClr val="tx1"/>
                </a:solidFill>
              </a:rPr>
              <a:t>Owner dispute forwarded to Board attorney (no dialogue with owners)</a:t>
            </a:r>
            <a:endParaRP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F52931-7664-A96E-350A-E64E45EBD187}"/>
              </a:ext>
            </a:extLst>
          </p:cNvPr>
          <p:cNvSpPr txBox="1"/>
          <p:nvPr/>
        </p:nvSpPr>
        <p:spPr>
          <a:xfrm>
            <a:off x="1431758" y="661737"/>
            <a:ext cx="6316579" cy="461665"/>
          </a:xfrm>
          <a:prstGeom prst="rect">
            <a:avLst/>
          </a:prstGeom>
          <a:noFill/>
        </p:spPr>
        <p:txBody>
          <a:bodyPr wrap="square" rtlCol="0">
            <a:spAutoFit/>
          </a:bodyPr>
          <a:lstStyle/>
          <a:p>
            <a:r>
              <a:rPr lang="en-US" sz="2400" b="1" dirty="0"/>
              <a:t>RI Attorney Said…</a:t>
            </a:r>
          </a:p>
        </p:txBody>
      </p:sp>
      <p:sp>
        <p:nvSpPr>
          <p:cNvPr id="3" name="TextBox 2">
            <a:extLst>
              <a:ext uri="{FF2B5EF4-FFF2-40B4-BE49-F238E27FC236}">
                <a16:creationId xmlns:a16="http://schemas.microsoft.com/office/drawing/2014/main" id="{3F853120-DB4D-FD93-3427-1C849D88F41C}"/>
              </a:ext>
            </a:extLst>
          </p:cNvPr>
          <p:cNvSpPr txBox="1"/>
          <p:nvPr/>
        </p:nvSpPr>
        <p:spPr>
          <a:xfrm>
            <a:off x="721895" y="1299411"/>
            <a:ext cx="9059779" cy="1754326"/>
          </a:xfrm>
          <a:prstGeom prst="rect">
            <a:avLst/>
          </a:prstGeom>
          <a:noFill/>
        </p:spPr>
        <p:txBody>
          <a:bodyPr wrap="square" rtlCol="0">
            <a:spAutoFit/>
          </a:bodyPr>
          <a:lstStyle/>
          <a:p>
            <a:r>
              <a:rPr lang="en-US" b="1" dirty="0"/>
              <a:t>Re: Special assessments, annual assessments and issue of affordability for LMI owners…. </a:t>
            </a:r>
            <a:r>
              <a:rPr lang="en-US" i="1" dirty="0">
                <a:highlight>
                  <a:srgbClr val="FFFF00"/>
                </a:highlight>
              </a:rPr>
              <a:t>When you purchased your unit, the then existing</a:t>
            </a:r>
          </a:p>
          <a:p>
            <a:r>
              <a:rPr lang="en-US" i="1" dirty="0">
                <a:highlight>
                  <a:srgbClr val="FFFF00"/>
                </a:highlight>
              </a:rPr>
              <a:t>assessment was or should have been a factor in your eligibility to purchase the</a:t>
            </a:r>
          </a:p>
          <a:p>
            <a:r>
              <a:rPr lang="en-US" i="1" dirty="0">
                <a:highlight>
                  <a:srgbClr val="FFFF00"/>
                </a:highlight>
              </a:rPr>
              <a:t>unit only, but please be advised that any additional assessments whether they be</a:t>
            </a:r>
          </a:p>
          <a:p>
            <a:r>
              <a:rPr lang="en-US" i="1" dirty="0">
                <a:highlight>
                  <a:srgbClr val="FFFF00"/>
                </a:highlight>
              </a:rPr>
              <a:t>annual or special which occur post-closing are not, nor should they be, used to</a:t>
            </a:r>
          </a:p>
          <a:p>
            <a:r>
              <a:rPr lang="en-US" i="1" dirty="0">
                <a:highlight>
                  <a:srgbClr val="FFFF00"/>
                </a:highlight>
              </a:rPr>
              <a:t>maintain your eligibility going forward …</a:t>
            </a:r>
          </a:p>
        </p:txBody>
      </p:sp>
      <p:sp>
        <p:nvSpPr>
          <p:cNvPr id="4" name="TextBox 3">
            <a:extLst>
              <a:ext uri="{FF2B5EF4-FFF2-40B4-BE49-F238E27FC236}">
                <a16:creationId xmlns:a16="http://schemas.microsoft.com/office/drawing/2014/main" id="{5855D449-5FAC-DBCB-B7E4-62B9E9B0D4C5}"/>
              </a:ext>
            </a:extLst>
          </p:cNvPr>
          <p:cNvSpPr txBox="1"/>
          <p:nvPr/>
        </p:nvSpPr>
        <p:spPr>
          <a:xfrm>
            <a:off x="721894" y="3229746"/>
            <a:ext cx="8626643" cy="923330"/>
          </a:xfrm>
          <a:prstGeom prst="rect">
            <a:avLst/>
          </a:prstGeom>
          <a:noFill/>
        </p:spPr>
        <p:txBody>
          <a:bodyPr wrap="square" rtlCol="0">
            <a:spAutoFit/>
          </a:bodyPr>
          <a:lstStyle/>
          <a:p>
            <a:r>
              <a:rPr lang="en-US" b="1" dirty="0"/>
              <a:t>Re: Assessment increase limit to 20% </a:t>
            </a:r>
            <a:r>
              <a:rPr lang="en-US" b="1" dirty="0" err="1"/>
              <a:t>yoy</a:t>
            </a:r>
            <a:r>
              <a:rPr lang="en-US" b="1" dirty="0"/>
              <a:t>…. </a:t>
            </a:r>
            <a:r>
              <a:rPr lang="en-US" i="1" dirty="0">
                <a:highlight>
                  <a:srgbClr val="FFFF00"/>
                </a:highlight>
              </a:rPr>
              <a:t>That is true, but</a:t>
            </a:r>
          </a:p>
          <a:p>
            <a:r>
              <a:rPr lang="en-US" i="1" dirty="0">
                <a:highlight>
                  <a:srgbClr val="FFFF00"/>
                </a:highlight>
              </a:rPr>
              <a:t>what is equally true is that the cap may be overcome by a vote of two thirds of</a:t>
            </a:r>
          </a:p>
          <a:p>
            <a:r>
              <a:rPr lang="en-US" i="1" dirty="0">
                <a:highlight>
                  <a:srgbClr val="FFFF00"/>
                </a:highlight>
              </a:rPr>
              <a:t>the unit owners…</a:t>
            </a:r>
          </a:p>
        </p:txBody>
      </p:sp>
      <p:sp>
        <p:nvSpPr>
          <p:cNvPr id="5" name="TextBox 4">
            <a:extLst>
              <a:ext uri="{FF2B5EF4-FFF2-40B4-BE49-F238E27FC236}">
                <a16:creationId xmlns:a16="http://schemas.microsoft.com/office/drawing/2014/main" id="{6B8BB5D3-FDD4-1982-6243-CDBB49047090}"/>
              </a:ext>
            </a:extLst>
          </p:cNvPr>
          <p:cNvSpPr txBox="1"/>
          <p:nvPr/>
        </p:nvSpPr>
        <p:spPr>
          <a:xfrm>
            <a:off x="721895" y="4352330"/>
            <a:ext cx="8927432" cy="2308324"/>
          </a:xfrm>
          <a:prstGeom prst="rect">
            <a:avLst/>
          </a:prstGeom>
          <a:noFill/>
        </p:spPr>
        <p:txBody>
          <a:bodyPr wrap="square" rtlCol="0">
            <a:spAutoFit/>
          </a:bodyPr>
          <a:lstStyle/>
          <a:p>
            <a:r>
              <a:rPr lang="en-US" b="1" dirty="0"/>
              <a:t>Re: Overriding 20% cap increase and Board authority to combine assessments…</a:t>
            </a:r>
            <a:r>
              <a:rPr lang="en-US" i="1" dirty="0">
                <a:highlight>
                  <a:srgbClr val="FFFF00"/>
                </a:highlight>
              </a:rPr>
              <a:t>Section 3.01(b) of the RI Condominium Act specifically authorizes</a:t>
            </a:r>
          </a:p>
          <a:p>
            <a:r>
              <a:rPr lang="en-US" i="1" dirty="0">
                <a:highlight>
                  <a:srgbClr val="FFFF00"/>
                </a:highlight>
              </a:rPr>
              <a:t>Associations to (17) “Exercise any other powers necessary and proper for the</a:t>
            </a:r>
          </a:p>
          <a:p>
            <a:r>
              <a:rPr lang="en-US" i="1" dirty="0">
                <a:highlight>
                  <a:srgbClr val="FFFF00"/>
                </a:highlight>
              </a:rPr>
              <a:t>governance and operation of the Association.” In my opinion, that would</a:t>
            </a:r>
          </a:p>
          <a:p>
            <a:r>
              <a:rPr lang="en-US" i="1" dirty="0">
                <a:highlight>
                  <a:srgbClr val="FFFF00"/>
                </a:highlight>
              </a:rPr>
              <a:t>include emergency overrides of the 20% approval rule, and applicable here,</a:t>
            </a:r>
          </a:p>
          <a:p>
            <a:r>
              <a:rPr lang="en-US" i="1" dirty="0">
                <a:highlight>
                  <a:srgbClr val="FFFF00"/>
                </a:highlight>
              </a:rPr>
              <a:t>combining annual with special assessments subject to a two thirds or more vote</a:t>
            </a:r>
          </a:p>
          <a:p>
            <a:r>
              <a:rPr lang="en-US" i="1" dirty="0">
                <a:highlight>
                  <a:srgbClr val="FFFF00"/>
                </a:highlight>
              </a:rPr>
              <a:t>of the unit owners.  </a:t>
            </a:r>
            <a:r>
              <a:rPr lang="en-US" i="1" dirty="0"/>
              <a:t>(Note: there was no emergency need in this case)</a:t>
            </a:r>
          </a:p>
          <a:p>
            <a:endParaRPr lang="en-US" i="1" dirty="0"/>
          </a:p>
        </p:txBody>
      </p:sp>
      <p:sp>
        <p:nvSpPr>
          <p:cNvPr id="6" name="TextBox 5">
            <a:extLst>
              <a:ext uri="{FF2B5EF4-FFF2-40B4-BE49-F238E27FC236}">
                <a16:creationId xmlns:a16="http://schemas.microsoft.com/office/drawing/2014/main" id="{6D17B134-CA90-F6E1-2EBD-6A67393BEC04}"/>
              </a:ext>
            </a:extLst>
          </p:cNvPr>
          <p:cNvSpPr txBox="1"/>
          <p:nvPr/>
        </p:nvSpPr>
        <p:spPr>
          <a:xfrm>
            <a:off x="9781674" y="2125669"/>
            <a:ext cx="1702885" cy="369332"/>
          </a:xfrm>
          <a:prstGeom prst="rect">
            <a:avLst/>
          </a:prstGeom>
          <a:noFill/>
        </p:spPr>
        <p:txBody>
          <a:bodyPr wrap="square" rtlCol="0">
            <a:spAutoFit/>
          </a:bodyPr>
          <a:lstStyle/>
          <a:p>
            <a:r>
              <a:rPr lang="en-US" b="1" dirty="0">
                <a:solidFill>
                  <a:schemeClr val="accent6"/>
                </a:solidFill>
              </a:rPr>
              <a:t>No protections</a:t>
            </a:r>
          </a:p>
        </p:txBody>
      </p:sp>
      <p:sp>
        <p:nvSpPr>
          <p:cNvPr id="7" name="TextBox 6">
            <a:extLst>
              <a:ext uri="{FF2B5EF4-FFF2-40B4-BE49-F238E27FC236}">
                <a16:creationId xmlns:a16="http://schemas.microsoft.com/office/drawing/2014/main" id="{C6ACF1CE-52A2-FCA2-20EE-BF1CE5E8CF7D}"/>
              </a:ext>
            </a:extLst>
          </p:cNvPr>
          <p:cNvSpPr txBox="1"/>
          <p:nvPr/>
        </p:nvSpPr>
        <p:spPr>
          <a:xfrm>
            <a:off x="9781674" y="3252990"/>
            <a:ext cx="2033337" cy="646331"/>
          </a:xfrm>
          <a:prstGeom prst="rect">
            <a:avLst/>
          </a:prstGeom>
          <a:noFill/>
        </p:spPr>
        <p:txBody>
          <a:bodyPr wrap="square" rtlCol="0">
            <a:spAutoFit/>
          </a:bodyPr>
          <a:lstStyle/>
          <a:p>
            <a:r>
              <a:rPr lang="en-US" b="1" dirty="0">
                <a:solidFill>
                  <a:schemeClr val="accent6"/>
                </a:solidFill>
              </a:rPr>
              <a:t>Disproportionate  representation</a:t>
            </a:r>
          </a:p>
        </p:txBody>
      </p:sp>
      <p:sp>
        <p:nvSpPr>
          <p:cNvPr id="11" name="TextBox 10">
            <a:extLst>
              <a:ext uri="{FF2B5EF4-FFF2-40B4-BE49-F238E27FC236}">
                <a16:creationId xmlns:a16="http://schemas.microsoft.com/office/drawing/2014/main" id="{255D6AD1-7CEC-13E2-9C0E-277DA618EB5A}"/>
              </a:ext>
            </a:extLst>
          </p:cNvPr>
          <p:cNvSpPr txBox="1"/>
          <p:nvPr/>
        </p:nvSpPr>
        <p:spPr>
          <a:xfrm>
            <a:off x="9781674" y="4439380"/>
            <a:ext cx="1888958" cy="923330"/>
          </a:xfrm>
          <a:prstGeom prst="rect">
            <a:avLst/>
          </a:prstGeom>
          <a:noFill/>
        </p:spPr>
        <p:txBody>
          <a:bodyPr wrap="square" rtlCol="0">
            <a:spAutoFit/>
          </a:bodyPr>
          <a:lstStyle/>
          <a:p>
            <a:r>
              <a:rPr lang="en-US" b="1" dirty="0">
                <a:solidFill>
                  <a:schemeClr val="accent6"/>
                </a:solidFill>
              </a:rPr>
              <a:t>Value of governing docs; </a:t>
            </a:r>
          </a:p>
          <a:p>
            <a:r>
              <a:rPr lang="en-US" b="1" dirty="0">
                <a:solidFill>
                  <a:schemeClr val="accent6"/>
                </a:solidFill>
              </a:rPr>
              <a:t>Legal recourse</a:t>
            </a:r>
          </a:p>
        </p:txBody>
      </p:sp>
    </p:spTree>
    <p:extLst>
      <p:ext uri="{BB962C8B-B14F-4D97-AF65-F5344CB8AC3E}">
        <p14:creationId xmlns:p14="http://schemas.microsoft.com/office/powerpoint/2010/main" val="2498749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4088" y="457200"/>
            <a:ext cx="10579051" cy="646331"/>
          </a:xfrm>
          <a:prstGeom prst="rect">
            <a:avLst/>
          </a:prstGeom>
          <a:noFill/>
        </p:spPr>
        <p:txBody>
          <a:bodyPr wrap="none">
            <a:spAutoFit/>
          </a:bodyPr>
          <a:lstStyle/>
          <a:p>
            <a:pPr algn="ctr">
              <a:defRPr sz="3600" b="1"/>
            </a:pPr>
            <a:r>
              <a:rPr lang="en-US" dirty="0"/>
              <a:t>RI Attorney’s Guidance to Owners Who Challenged…</a:t>
            </a:r>
            <a:endParaRPr dirty="0"/>
          </a:p>
        </p:txBody>
      </p:sp>
      <p:sp>
        <p:nvSpPr>
          <p:cNvPr id="3" name="TextBox 2"/>
          <p:cNvSpPr txBox="1"/>
          <p:nvPr/>
        </p:nvSpPr>
        <p:spPr>
          <a:xfrm>
            <a:off x="914400" y="1828800"/>
            <a:ext cx="10058400" cy="1828800"/>
          </a:xfrm>
          <a:prstGeom prst="rect">
            <a:avLst/>
          </a:prstGeom>
          <a:noFill/>
        </p:spPr>
        <p:txBody>
          <a:bodyPr wrap="none">
            <a:spAutoFit/>
          </a:bodyPr>
          <a:lstStyle/>
          <a:p>
            <a:pPr algn="ctr">
              <a:defRPr sz="2800" i="1"/>
            </a:pPr>
            <a:r>
              <a:t>“Your time and good fortune may be better spent pursuing a higher purpose.”</a:t>
            </a:r>
          </a:p>
        </p:txBody>
      </p:sp>
      <p:sp>
        <p:nvSpPr>
          <p:cNvPr id="4" name="TextBox 3"/>
          <p:cNvSpPr txBox="1"/>
          <p:nvPr/>
        </p:nvSpPr>
        <p:spPr>
          <a:xfrm>
            <a:off x="914400" y="3749039"/>
            <a:ext cx="10058400" cy="731520"/>
          </a:xfrm>
          <a:prstGeom prst="rect">
            <a:avLst/>
          </a:prstGeom>
          <a:noFill/>
        </p:spPr>
        <p:txBody>
          <a:bodyPr wrap="none">
            <a:spAutoFit/>
          </a:bodyPr>
          <a:lstStyle/>
          <a:p>
            <a:pPr algn="ctr">
              <a:defRPr sz="1600" b="1"/>
            </a:pPr>
            <a:r>
              <a:t>— Attorney for HOA Board, December 2023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8012" y="307571"/>
            <a:ext cx="11355994" cy="584775"/>
          </a:xfrm>
          <a:prstGeom prst="rect">
            <a:avLst/>
          </a:prstGeom>
          <a:noFill/>
        </p:spPr>
        <p:txBody>
          <a:bodyPr wrap="none">
            <a:spAutoFit/>
          </a:bodyPr>
          <a:lstStyle/>
          <a:p>
            <a:pPr>
              <a:defRPr sz="3600" b="1"/>
            </a:pPr>
            <a:r>
              <a:rPr sz="3200" dirty="0"/>
              <a:t>The Reality</a:t>
            </a:r>
            <a:r>
              <a:rPr lang="en-US" sz="3200" dirty="0"/>
              <a:t>: Current system can financially displace LMI owners</a:t>
            </a:r>
            <a:endParaRPr sz="3200" dirty="0"/>
          </a:p>
        </p:txBody>
      </p:sp>
      <p:sp>
        <p:nvSpPr>
          <p:cNvPr id="3" name="TextBox 2"/>
          <p:cNvSpPr txBox="1"/>
          <p:nvPr/>
        </p:nvSpPr>
        <p:spPr>
          <a:xfrm>
            <a:off x="914400" y="1371600"/>
            <a:ext cx="9422579" cy="369332"/>
          </a:xfrm>
          <a:prstGeom prst="rect">
            <a:avLst/>
          </a:prstGeom>
          <a:noFill/>
        </p:spPr>
        <p:txBody>
          <a:bodyPr wrap="none">
            <a:spAutoFit/>
          </a:bodyPr>
          <a:lstStyle/>
          <a:p>
            <a:pPr>
              <a:defRPr sz="1800"/>
            </a:pPr>
            <a:r>
              <a:rPr dirty="0"/>
              <a:t>• </a:t>
            </a:r>
            <a:r>
              <a:rPr lang="en-US" dirty="0"/>
              <a:t>Affordable owners need a voice – designated board representation – or concerns are overlooked</a:t>
            </a:r>
          </a:p>
        </p:txBody>
      </p:sp>
      <p:sp>
        <p:nvSpPr>
          <p:cNvPr id="4" name="TextBox 3"/>
          <p:cNvSpPr txBox="1"/>
          <p:nvPr/>
        </p:nvSpPr>
        <p:spPr>
          <a:xfrm>
            <a:off x="914400" y="1920240"/>
            <a:ext cx="8220007" cy="369332"/>
          </a:xfrm>
          <a:prstGeom prst="rect">
            <a:avLst/>
          </a:prstGeom>
          <a:noFill/>
        </p:spPr>
        <p:txBody>
          <a:bodyPr wrap="none">
            <a:spAutoFit/>
          </a:bodyPr>
          <a:lstStyle/>
          <a:p>
            <a:pPr>
              <a:defRPr sz="1800"/>
            </a:pPr>
            <a:r>
              <a:rPr dirty="0"/>
              <a:t>•</a:t>
            </a:r>
            <a:r>
              <a:rPr lang="en-US" dirty="0"/>
              <a:t> Affordability metrics only apply at time of purchase; Legislative protections needed</a:t>
            </a:r>
            <a:endParaRPr dirty="0"/>
          </a:p>
        </p:txBody>
      </p:sp>
      <p:sp>
        <p:nvSpPr>
          <p:cNvPr id="5" name="TextBox 4"/>
          <p:cNvSpPr txBox="1"/>
          <p:nvPr/>
        </p:nvSpPr>
        <p:spPr>
          <a:xfrm>
            <a:off x="914400" y="2468880"/>
            <a:ext cx="6988388" cy="369332"/>
          </a:xfrm>
          <a:prstGeom prst="rect">
            <a:avLst/>
          </a:prstGeom>
          <a:noFill/>
        </p:spPr>
        <p:txBody>
          <a:bodyPr wrap="none">
            <a:spAutoFit/>
          </a:bodyPr>
          <a:lstStyle/>
          <a:p>
            <a:pPr>
              <a:defRPr sz="1800"/>
            </a:pPr>
            <a:r>
              <a:rPr dirty="0"/>
              <a:t>• </a:t>
            </a:r>
            <a:r>
              <a:rPr lang="en-US" dirty="0"/>
              <a:t>Owners who fall behind lose voting rights, face fines, liens, foreclosure</a:t>
            </a:r>
            <a:endParaRPr dirty="0"/>
          </a:p>
        </p:txBody>
      </p:sp>
      <p:sp>
        <p:nvSpPr>
          <p:cNvPr id="9" name="TextBox 8">
            <a:extLst>
              <a:ext uri="{FF2B5EF4-FFF2-40B4-BE49-F238E27FC236}">
                <a16:creationId xmlns:a16="http://schemas.microsoft.com/office/drawing/2014/main" id="{0834C743-A1B3-AC65-28B5-CCA3223E84E9}"/>
              </a:ext>
            </a:extLst>
          </p:cNvPr>
          <p:cNvSpPr txBox="1"/>
          <p:nvPr/>
        </p:nvSpPr>
        <p:spPr>
          <a:xfrm>
            <a:off x="2310063" y="3273939"/>
            <a:ext cx="6824343" cy="923330"/>
          </a:xfrm>
          <a:prstGeom prst="rect">
            <a:avLst/>
          </a:prstGeom>
          <a:noFill/>
        </p:spPr>
        <p:txBody>
          <a:bodyPr wrap="square" rtlCol="0">
            <a:spAutoFit/>
          </a:bodyPr>
          <a:lstStyle/>
          <a:p>
            <a:pPr algn="ctr">
              <a:defRPr sz="1800" i="1"/>
            </a:pPr>
            <a:r>
              <a:rPr lang="en-US" dirty="0"/>
              <a:t>"This financial hardship... makes it almost impossible to raise my family."</a:t>
            </a:r>
          </a:p>
          <a:p>
            <a:r>
              <a:rPr lang="en-US" dirty="0"/>
              <a:t>—Teaching Assistant, COG Unit 1</a:t>
            </a:r>
          </a:p>
          <a:p>
            <a:endParaRPr lang="en-US" dirty="0"/>
          </a:p>
        </p:txBody>
      </p:sp>
      <p:sp>
        <p:nvSpPr>
          <p:cNvPr id="11" name="TextBox 10">
            <a:extLst>
              <a:ext uri="{FF2B5EF4-FFF2-40B4-BE49-F238E27FC236}">
                <a16:creationId xmlns:a16="http://schemas.microsoft.com/office/drawing/2014/main" id="{D8ACF103-8CFC-4B82-6179-4CFEBA22222C}"/>
              </a:ext>
            </a:extLst>
          </p:cNvPr>
          <p:cNvSpPr txBox="1"/>
          <p:nvPr/>
        </p:nvSpPr>
        <p:spPr>
          <a:xfrm>
            <a:off x="2310063" y="4341540"/>
            <a:ext cx="6362744" cy="1200329"/>
          </a:xfrm>
          <a:prstGeom prst="rect">
            <a:avLst/>
          </a:prstGeom>
          <a:noFill/>
        </p:spPr>
        <p:txBody>
          <a:bodyPr wrap="square" rtlCol="0">
            <a:spAutoFit/>
          </a:bodyPr>
          <a:lstStyle/>
          <a:p>
            <a:pPr>
              <a:defRPr sz="1800" i="1"/>
            </a:pPr>
            <a:r>
              <a:rPr lang="en-US" dirty="0"/>
              <a:t>"I was thrilled to buy here. Now I work three jobs to stay in my affordable home."</a:t>
            </a:r>
          </a:p>
          <a:p>
            <a:r>
              <a:rPr lang="en-US" dirty="0"/>
              <a:t>—Healthcare Professional, COG Unit 9B</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
            <a:ext cx="10972800" cy="914400"/>
          </a:xfrm>
          <a:prstGeom prst="rect">
            <a:avLst/>
          </a:prstGeom>
          <a:noFill/>
        </p:spPr>
        <p:txBody>
          <a:bodyPr wrap="none">
            <a:spAutoFit/>
          </a:bodyPr>
          <a:lstStyle/>
          <a:p>
            <a:pPr>
              <a:defRPr sz="3000" b="1"/>
            </a:pPr>
            <a:r>
              <a:t>Barriers for Seniors</a:t>
            </a:r>
          </a:p>
        </p:txBody>
      </p:sp>
      <p:sp>
        <p:nvSpPr>
          <p:cNvPr id="3" name="Rectangle 2"/>
          <p:cNvSpPr/>
          <p:nvPr/>
        </p:nvSpPr>
        <p:spPr>
          <a:xfrm>
            <a:off x="470852" y="1188720"/>
            <a:ext cx="11247120" cy="1903396"/>
          </a:xfrm>
          <a:prstGeom prst="rect">
            <a:avLst/>
          </a:prstGeom>
          <a:solidFill>
            <a:srgbClr val="FFF5F5"/>
          </a:solidFill>
          <a:ln w="38100">
            <a:solidFill>
              <a:srgbClr val="E74C3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2000" b="1"/>
            </a:pPr>
            <a:r>
              <a:rPr dirty="0">
                <a:solidFill>
                  <a:schemeClr val="tx1"/>
                </a:solidFill>
              </a:rPr>
              <a:t>2025 HUD HOTMA Change Creates New Hardship</a:t>
            </a:r>
          </a:p>
          <a:p>
            <a:pPr>
              <a:defRPr sz="1600"/>
            </a:pPr>
            <a:r>
              <a:rPr dirty="0">
                <a:solidFill>
                  <a:schemeClr val="tx1"/>
                </a:solidFill>
              </a:rPr>
              <a:t>• Deed-restricted homeownership disqualifies seniors from subsidized rentals—even without equity</a:t>
            </a:r>
          </a:p>
          <a:p>
            <a:pPr>
              <a:defRPr sz="1600"/>
            </a:pPr>
            <a:r>
              <a:rPr dirty="0">
                <a:solidFill>
                  <a:schemeClr val="tx1"/>
                </a:solidFill>
              </a:rPr>
              <a:t>• Older residents told: "Owning a home, even deed-restricted, means you're not eligible</a:t>
            </a:r>
            <a:r>
              <a:rPr lang="en-US" dirty="0">
                <a:solidFill>
                  <a:schemeClr val="tx1"/>
                </a:solidFill>
              </a:rPr>
              <a:t> –  you own “real property.”</a:t>
            </a:r>
            <a:endParaRPr dirty="0">
              <a:solidFill>
                <a:schemeClr val="tx1"/>
              </a:solidFill>
            </a:endParaRPr>
          </a:p>
          <a:p>
            <a:pPr>
              <a:defRPr sz="1600"/>
            </a:pPr>
            <a:r>
              <a:rPr dirty="0">
                <a:solidFill>
                  <a:schemeClr val="tx1"/>
                </a:solidFill>
              </a:rPr>
              <a:t>• Source: </a:t>
            </a:r>
            <a:r>
              <a:rPr dirty="0" err="1">
                <a:solidFill>
                  <a:schemeClr val="tx1"/>
                </a:solidFill>
              </a:rPr>
              <a:t>HUD.gov</a:t>
            </a:r>
            <a:r>
              <a:rPr dirty="0">
                <a:solidFill>
                  <a:schemeClr val="tx1"/>
                </a:solidFill>
              </a:rPr>
              <a:t>/HOTMA FAQs</a:t>
            </a:r>
            <a:r>
              <a:rPr lang="en-US" dirty="0">
                <a:solidFill>
                  <a:schemeClr val="tx1"/>
                </a:solidFill>
              </a:rPr>
              <a:t>  (Housing Opportunity Through Modernization Act)</a:t>
            </a:r>
            <a:endParaRPr dirty="0">
              <a:solidFill>
                <a:schemeClr val="tx1"/>
              </a:solidFill>
            </a:endParaRPr>
          </a:p>
        </p:txBody>
      </p:sp>
      <p:sp>
        <p:nvSpPr>
          <p:cNvPr id="5" name="Rectangle 4"/>
          <p:cNvSpPr/>
          <p:nvPr/>
        </p:nvSpPr>
        <p:spPr>
          <a:xfrm>
            <a:off x="457200" y="3429000"/>
            <a:ext cx="11247120" cy="1925052"/>
          </a:xfrm>
          <a:prstGeom prst="rect">
            <a:avLst/>
          </a:prstGeom>
          <a:solidFill>
            <a:srgbClr val="ECF0F1"/>
          </a:solidFill>
          <a:ln w="38100">
            <a:solidFill>
              <a:srgbClr val="A0A0A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2000" b="1"/>
            </a:pPr>
            <a:r>
              <a:rPr dirty="0">
                <a:solidFill>
                  <a:schemeClr val="tx1"/>
                </a:solidFill>
              </a:rPr>
              <a:t>The Double Bind</a:t>
            </a:r>
          </a:p>
          <a:p>
            <a:pPr>
              <a:defRPr sz="1600"/>
            </a:pPr>
            <a:r>
              <a:rPr dirty="0">
                <a:solidFill>
                  <a:schemeClr val="tx1"/>
                </a:solidFill>
              </a:rPr>
              <a:t>• Seniors trapped in unaffordable "affordable" condos</a:t>
            </a:r>
          </a:p>
          <a:p>
            <a:pPr>
              <a:defRPr sz="1600"/>
            </a:pPr>
            <a:r>
              <a:rPr dirty="0">
                <a:solidFill>
                  <a:schemeClr val="tx1"/>
                </a:solidFill>
              </a:rPr>
              <a:t>• Can't access rental assistance due to homeownership status</a:t>
            </a:r>
          </a:p>
          <a:p>
            <a:pPr>
              <a:defRPr sz="1600"/>
            </a:pPr>
            <a:r>
              <a:rPr dirty="0">
                <a:solidFill>
                  <a:schemeClr val="tx1"/>
                </a:solidFill>
              </a:rPr>
              <a:t>• </a:t>
            </a:r>
            <a:r>
              <a:rPr lang="en-US" dirty="0">
                <a:solidFill>
                  <a:schemeClr val="tx1"/>
                </a:solidFill>
              </a:rPr>
              <a:t>Face financial crisis with no safety net</a:t>
            </a:r>
            <a:endParaRPr dirty="0">
              <a:solidFill>
                <a:schemeClr val="tx1"/>
              </a:solidFill>
            </a:endParaRPr>
          </a:p>
        </p:txBody>
      </p:sp>
    </p:spTree>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F990869E058344A4546143B288597E" ma:contentTypeVersion="1" ma:contentTypeDescription="Create a new document." ma:contentTypeScope="" ma:versionID="8ac1a4ad2f2d5c7660f99c5504fa9d7b">
  <xsd:schema xmlns:xsd="http://www.w3.org/2001/XMLSchema" xmlns:xs="http://www.w3.org/2001/XMLSchema" xmlns:p="http://schemas.microsoft.com/office/2006/metadata/properties" xmlns:ns2="$ListId:commdocs;" xmlns:ns3="http://schemas.microsoft.com/sharepoint/v4" targetNamespace="http://schemas.microsoft.com/office/2006/metadata/properties" ma:root="true" ma:fieldsID="02d95687937d068b980139351c892b6d" ns2:_="" ns3:_="">
    <xsd:import namespace="$ListId:commdocs;"/>
    <xsd:import namespace="http://schemas.microsoft.com/sharepoint/v4"/>
    <xsd:element name="properties">
      <xsd:complexType>
        <xsd:sequence>
          <xsd:element name="documentManagement">
            <xsd:complexType>
              <xsd:all>
                <xsd:element ref="ns2:Grouping"/>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commdocs;" elementFormDefault="qualified">
    <xsd:import namespace="http://schemas.microsoft.com/office/2006/documentManagement/types"/>
    <xsd:import namespace="http://schemas.microsoft.com/office/infopath/2007/PartnerControls"/>
    <xsd:element name="Grouping" ma:index="8" ma:displayName="Grouping" ma:default="Agenda" ma:description="Add a Grouping" ma:internalName="Grouping">
      <xsd:simpleType>
        <xsd:restriction base="dms:Text">
          <xsd:maxLength value="7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Grouping xmlns="$ListId:commdocs;">Agenda</Grouping>
    <IconOverlay xmlns="http://schemas.microsoft.com/sharepoint/v4" xsi:nil="true"/>
  </documentManagement>
</p:properties>
</file>

<file path=customXml/itemProps1.xml><?xml version="1.0" encoding="utf-8"?>
<ds:datastoreItem xmlns:ds="http://schemas.openxmlformats.org/officeDocument/2006/customXml" ds:itemID="{89EE2EAB-37E5-4C61-9C43-D0D702C55D0E}"/>
</file>

<file path=customXml/itemProps2.xml><?xml version="1.0" encoding="utf-8"?>
<ds:datastoreItem xmlns:ds="http://schemas.openxmlformats.org/officeDocument/2006/customXml" ds:itemID="{0E0B787B-5197-4DAA-83E0-9E680B684F2F}"/>
</file>

<file path=customXml/itemProps3.xml><?xml version="1.0" encoding="utf-8"?>
<ds:datastoreItem xmlns:ds="http://schemas.openxmlformats.org/officeDocument/2006/customXml" ds:itemID="{0E73BCCF-3B02-439F-932D-4EA91AD7E6BF}"/>
</file>

<file path=docProps/app.xml><?xml version="1.0" encoding="utf-8"?>
<Properties xmlns="http://schemas.openxmlformats.org/officeDocument/2006/extended-properties" xmlns:vt="http://schemas.openxmlformats.org/officeDocument/2006/docPropsVTypes">
  <Template/>
  <TotalTime>1080</TotalTime>
  <Words>1384</Words>
  <Application>Microsoft Macintosh PowerPoint</Application>
  <PresentationFormat>Custom</PresentationFormat>
  <Paragraphs>155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Corbel</vt:lpstr>
      <vt:lpstr>Wingdings 2</vt:lpstr>
      <vt:lpstr>Frame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Curtin-Wilding, Lydia</cp:lastModifiedBy>
  <cp:revision>12</cp:revision>
  <dcterms:created xsi:type="dcterms:W3CDTF">2013-01-27T09:14:16Z</dcterms:created>
  <dcterms:modified xsi:type="dcterms:W3CDTF">2025-06-11T17:12:39Z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0x010100C7F990869E058344A4546143B288597E</vt:lpwstr>
  </property>
</Properties>
</file>